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12193588"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35"/>
  </p:normalViewPr>
  <p:slideViewPr>
    <p:cSldViewPr snapToGrid="0" snapToObjects="1">
      <p:cViewPr varScale="1">
        <p:scale>
          <a:sx n="119" d="100"/>
          <a:sy n="119" d="100"/>
        </p:scale>
        <p:origin x="216"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hyperlink" Target="https://learn.microsoft.com/en-us/azure/defender-for-cloud/defender-for-databases-overview"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hyperlink" Target="https://learn.microsoft.com/en-us/azure/defender-for-cloud/defender-for-storage-introduction"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hyperlink" Target="https://learn.microsoft.com/en-us/azure/defender-for-cloud/defender-for-cloud-introduction#development-security-operations-devsecops" TargetMode="External"/><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hyperlink" Target="https://learn.microsoft.com/en-us/azure/defender-for-cloud/defender-for-cloud-introduction#cloud-workload-protection-platform-cwpp" TargetMode="External"/><Relationship Id="rId4" Type="http://schemas.openxmlformats.org/officeDocument/2006/relationships/hyperlink" Target="https://learn.microsoft.com/en-us/azure/defender-for-cloud/defender-for-cloud-introduction#cloud-security-posture-management-csp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hyperlink" Target="https://learn.microsoft.com/en-us/azure/defender-for-cloud/defender-for-servers-overview" TargetMode="Externa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7ebb8e7a-42b6-479d-811b-d3e698eee7d5</a:t>
            </a:r>
          </a:p>
        </p:txBody>
      </p:sp>
      <p:pic>
        <p:nvPicPr>
          <p:cNvPr id="3" name="Picture 2" descr="Candy BG1_compressed.png"/>
          <p:cNvPicPr>
            <a:picLocks noChangeAspect="1"/>
          </p:cNvPicPr>
          <p:nvPr/>
        </p:nvPicPr>
        <p:blipFill>
          <a:blip r:embed="rId2"/>
          <a:stretch>
            <a:fillRect/>
          </a:stretch>
        </p:blipFill>
        <p:spPr>
          <a:xfrm>
            <a:off x="0" y="0"/>
            <a:ext cx="12193200" cy="6858000"/>
          </a:xfrm>
          <a:prstGeom prst="rect">
            <a:avLst/>
          </a:prstGeom>
        </p:spPr>
      </p:pic>
      <p:pic>
        <p:nvPicPr>
          <p:cNvPr id="4" name="Picture 3" descr="MicrosoftLogo_compressed.png"/>
          <p:cNvPicPr>
            <a:picLocks noChangeAspect="1"/>
          </p:cNvPicPr>
          <p:nvPr/>
        </p:nvPicPr>
        <p:blipFill>
          <a:blip r:embed="rId3"/>
          <a:stretch>
            <a:fillRect/>
          </a:stretch>
        </p:blipFill>
        <p:spPr>
          <a:xfrm>
            <a:off x="349200" y="468000"/>
            <a:ext cx="2015999" cy="396000"/>
          </a:xfrm>
          <a:prstGeom prst="rect">
            <a:avLst/>
          </a:prstGeom>
        </p:spPr>
      </p:pic>
      <p:pic>
        <p:nvPicPr>
          <p:cNvPr id="5" name="Picture 4" descr="PreparedByDrMigrateforMicrosoft_compressed.png"/>
          <p:cNvPicPr>
            <a:picLocks noChangeAspect="1"/>
          </p:cNvPicPr>
          <p:nvPr/>
        </p:nvPicPr>
        <p:blipFill>
          <a:blip r:embed="rId4"/>
          <a:stretch>
            <a:fillRect/>
          </a:stretch>
        </p:blipFill>
        <p:spPr>
          <a:xfrm>
            <a:off x="612000" y="5464800"/>
            <a:ext cx="1738800" cy="802800"/>
          </a:xfrm>
          <a:prstGeom prst="rect">
            <a:avLst/>
          </a:prstGeom>
        </p:spPr>
      </p:pic>
      <p:pic>
        <p:nvPicPr>
          <p:cNvPr id="6" name="Picture 5" descr="Contrast Box_compressed.png"/>
          <p:cNvPicPr>
            <a:picLocks noChangeAspect="1"/>
          </p:cNvPicPr>
          <p:nvPr/>
        </p:nvPicPr>
        <p:blipFill>
          <a:blip r:embed="rId5"/>
          <a:stretch>
            <a:fillRect/>
          </a:stretch>
        </p:blipFill>
        <p:spPr>
          <a:xfrm>
            <a:off x="468000" y="1944000"/>
            <a:ext cx="8492400" cy="2404800"/>
          </a:xfrm>
          <a:prstGeom prst="rect">
            <a:avLst/>
          </a:prstGeom>
        </p:spPr>
      </p:pic>
      <p:sp>
        <p:nvSpPr>
          <p:cNvPr id="7" name="TextBox 6"/>
          <p:cNvSpPr txBox="1"/>
          <p:nvPr/>
        </p:nvSpPr>
        <p:spPr>
          <a:xfrm>
            <a:off x="957600" y="2491200"/>
            <a:ext cx="6120000" cy="540000"/>
          </a:xfrm>
          <a:prstGeom prst="rect">
            <a:avLst/>
          </a:prstGeom>
          <a:noFill/>
        </p:spPr>
        <p:txBody>
          <a:bodyPr wrap="square" lIns="0" tIns="0">
            <a:spAutoFit/>
          </a:bodyPr>
          <a:lstStyle/>
          <a:p>
            <a:r>
              <a:rPr sz="3200">
                <a:solidFill>
                  <a:srgbClr val="0078D4"/>
                </a:solidFill>
                <a:latin typeface="Segoe UI Semibold (Headings)"/>
              </a:rPr>
              <a:t>Security Insights</a:t>
            </a:r>
          </a:p>
        </p:txBody>
      </p:sp>
      <p:sp>
        <p:nvSpPr>
          <p:cNvPr id="8" name="TextBox 7"/>
          <p:cNvSpPr txBox="1"/>
          <p:nvPr/>
        </p:nvSpPr>
        <p:spPr>
          <a:xfrm>
            <a:off x="957600" y="3412800"/>
            <a:ext cx="7920000" cy="324000"/>
          </a:xfrm>
          <a:prstGeom prst="rect">
            <a:avLst/>
          </a:prstGeom>
          <a:noFill/>
        </p:spPr>
        <p:txBody>
          <a:bodyPr wrap="square" lIns="0" tIns="0" anchor="ctr">
            <a:spAutoFit/>
          </a:bodyPr>
          <a:lstStyle/>
          <a:p>
            <a:pPr algn="l"/>
            <a:r>
              <a:rPr sz="1800" dirty="0">
                <a:solidFill>
                  <a:srgbClr val="000000"/>
                </a:solidFill>
                <a:latin typeface="Segoe UI (Body)"/>
              </a:rPr>
              <a:t>Prepared for </a:t>
            </a:r>
            <a:r>
              <a:rPr lang="en-AU" sz="1800" b="1">
                <a:solidFill>
                  <a:srgbClr val="000000"/>
                </a:solidFill>
                <a:latin typeface="Segoe UI (Body)"/>
              </a:rPr>
              <a:t>Contoso</a:t>
            </a:r>
            <a:endParaRPr sz="1800" b="1" dirty="0">
              <a:solidFill>
                <a:srgbClr val="000000"/>
              </a:solidFill>
              <a:latin typeface="Segoe UI (Body)"/>
            </a:endParaRPr>
          </a:p>
        </p:txBody>
      </p:sp>
      <p:sp>
        <p:nvSpPr>
          <p:cNvPr id="9" name="TextBox 8"/>
          <p:cNvSpPr txBox="1"/>
          <p:nvPr/>
        </p:nvSpPr>
        <p:spPr>
          <a:xfrm>
            <a:off x="612000" y="4845600"/>
            <a:ext cx="9000000" cy="216000"/>
          </a:xfrm>
          <a:prstGeom prst="rect">
            <a:avLst/>
          </a:prstGeom>
          <a:noFill/>
        </p:spPr>
        <p:txBody>
          <a:bodyPr wrap="square" lIns="0" tIns="0" anchor="ctr">
            <a:spAutoFit/>
          </a:bodyPr>
          <a:lstStyle/>
          <a:p>
            <a:pPr algn="l"/>
            <a:r>
              <a:rPr sz="1100">
                <a:solidFill>
                  <a:srgbClr val="FFFFFF"/>
                </a:solidFill>
                <a:latin typeface="Segoe UI (Body)"/>
              </a:rPr>
              <a:t>Report generated with 'Scope' filter set to: </a:t>
            </a:r>
            <a:r>
              <a:rPr sz="1100" b="1">
                <a:solidFill>
                  <a:srgbClr val="FFFFFF"/>
                </a:solidFill>
                <a:latin typeface="Segoe UI (Body)"/>
              </a:rPr>
              <a:t>Complete Scope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F7C8E2A5-93B1-42D0-8A7E-1C5B2D9F40E3</a:t>
            </a:r>
          </a:p>
        </p:txBody>
      </p:sp>
      <p:pic>
        <p:nvPicPr>
          <p:cNvPr id="3" name="Picture 2" descr="Defender for Databases Static_compressed.png"/>
          <p:cNvPicPr>
            <a:picLocks noChangeAspect="1"/>
          </p:cNvPicPr>
          <p:nvPr/>
        </p:nvPicPr>
        <p:blipFill>
          <a:blip r:embed="rId2"/>
          <a:stretch>
            <a:fillRect/>
          </a:stretch>
        </p:blipFill>
        <p:spPr>
          <a:xfrm>
            <a:off x="0" y="0"/>
            <a:ext cx="12193200" cy="6858000"/>
          </a:xfrm>
          <a:prstGeom prst="rect">
            <a:avLst/>
          </a:prstGeom>
        </p:spPr>
      </p:pic>
      <p:pic>
        <p:nvPicPr>
          <p:cNvPr id="4" name="Picture 3" descr="Defender for SQL Table.png"/>
          <p:cNvPicPr>
            <a:picLocks noChangeAspect="1"/>
          </p:cNvPicPr>
          <p:nvPr/>
        </p:nvPicPr>
        <p:blipFill>
          <a:blip r:embed="rId3"/>
          <a:stretch>
            <a:fillRect/>
          </a:stretch>
        </p:blipFill>
        <p:spPr>
          <a:xfrm>
            <a:off x="4935600" y="3834000"/>
            <a:ext cx="6242400" cy="1432800"/>
          </a:xfrm>
          <a:prstGeom prst="rect">
            <a:avLst/>
          </a:prstGeom>
        </p:spPr>
      </p:pic>
      <p:pic>
        <p:nvPicPr>
          <p:cNvPr id="5" name="Picture 4" descr="Purple Box_compressed.png"/>
          <p:cNvPicPr>
            <a:picLocks noChangeAspect="1"/>
          </p:cNvPicPr>
          <p:nvPr/>
        </p:nvPicPr>
        <p:blipFill>
          <a:blip r:embed="rId4"/>
          <a:stretch>
            <a:fillRect/>
          </a:stretch>
        </p:blipFill>
        <p:spPr>
          <a:xfrm>
            <a:off x="961200" y="5446800"/>
            <a:ext cx="1918800" cy="597600"/>
          </a:xfrm>
          <a:prstGeom prst="rect">
            <a:avLst/>
          </a:prstGeom>
        </p:spPr>
      </p:pic>
      <p:sp>
        <p:nvSpPr>
          <p:cNvPr id="6" name="TextBox 5"/>
          <p:cNvSpPr txBox="1"/>
          <p:nvPr/>
        </p:nvSpPr>
        <p:spPr>
          <a:xfrm>
            <a:off x="1551599" y="5641200"/>
            <a:ext cx="1166400" cy="230400"/>
          </a:xfrm>
          <a:prstGeom prst="rect">
            <a:avLst/>
          </a:prstGeom>
          <a:noFill/>
        </p:spPr>
        <p:txBody>
          <a:bodyPr wrap="square" lIns="0" tIns="0">
            <a:spAutoFit/>
          </a:bodyPr>
          <a:lstStyle/>
          <a:p>
            <a:r>
              <a:rPr sz="1200">
                <a:solidFill>
                  <a:srgbClr val="FFFFFF"/>
                </a:solidFill>
                <a:latin typeface="Segoe UI Semibold"/>
                <a:hlinkClick r:id="rId5"/>
              </a:rPr>
              <a:t>Learn More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F92F3D0B-6D21-4A5D-A0E5-E62691F11E23</a:t>
            </a:r>
          </a:p>
        </p:txBody>
      </p:sp>
      <p:pic>
        <p:nvPicPr>
          <p:cNvPr id="3" name="Picture 2" descr="Defender for Storage Static_compressed.png"/>
          <p:cNvPicPr>
            <a:picLocks noChangeAspect="1"/>
          </p:cNvPicPr>
          <p:nvPr/>
        </p:nvPicPr>
        <p:blipFill>
          <a:blip r:embed="rId2"/>
          <a:stretch>
            <a:fillRect/>
          </a:stretch>
        </p:blipFill>
        <p:spPr>
          <a:xfrm>
            <a:off x="0" y="0"/>
            <a:ext cx="12193200" cy="6858000"/>
          </a:xfrm>
          <a:prstGeom prst="rect">
            <a:avLst/>
          </a:prstGeom>
        </p:spPr>
      </p:pic>
      <p:pic>
        <p:nvPicPr>
          <p:cNvPr id="4" name="Picture 3" descr="Defender for Storage Table.png"/>
          <p:cNvPicPr>
            <a:picLocks noChangeAspect="1"/>
          </p:cNvPicPr>
          <p:nvPr/>
        </p:nvPicPr>
        <p:blipFill>
          <a:blip r:embed="rId3"/>
          <a:stretch>
            <a:fillRect/>
          </a:stretch>
        </p:blipFill>
        <p:spPr>
          <a:xfrm>
            <a:off x="4831200" y="3491999"/>
            <a:ext cx="6022800" cy="2379600"/>
          </a:xfrm>
          <a:prstGeom prst="rect">
            <a:avLst/>
          </a:prstGeom>
        </p:spPr>
      </p:pic>
      <p:pic>
        <p:nvPicPr>
          <p:cNvPr id="5" name="Picture 4" descr="Purple Box_compressed.png"/>
          <p:cNvPicPr>
            <a:picLocks noChangeAspect="1"/>
          </p:cNvPicPr>
          <p:nvPr/>
        </p:nvPicPr>
        <p:blipFill>
          <a:blip r:embed="rId4"/>
          <a:stretch>
            <a:fillRect/>
          </a:stretch>
        </p:blipFill>
        <p:spPr>
          <a:xfrm>
            <a:off x="961200" y="5446800"/>
            <a:ext cx="1918800" cy="597600"/>
          </a:xfrm>
          <a:prstGeom prst="rect">
            <a:avLst/>
          </a:prstGeom>
        </p:spPr>
      </p:pic>
      <p:sp>
        <p:nvSpPr>
          <p:cNvPr id="6" name="TextBox 5"/>
          <p:cNvSpPr txBox="1"/>
          <p:nvPr/>
        </p:nvSpPr>
        <p:spPr>
          <a:xfrm>
            <a:off x="1551599" y="5641200"/>
            <a:ext cx="1166400" cy="230400"/>
          </a:xfrm>
          <a:prstGeom prst="rect">
            <a:avLst/>
          </a:prstGeom>
          <a:noFill/>
        </p:spPr>
        <p:txBody>
          <a:bodyPr wrap="square" lIns="0" tIns="0">
            <a:spAutoFit/>
          </a:bodyPr>
          <a:lstStyle/>
          <a:p>
            <a:r>
              <a:rPr sz="1200">
                <a:solidFill>
                  <a:srgbClr val="FFFFFF"/>
                </a:solidFill>
                <a:latin typeface="Segoe UI Semibold"/>
                <a:hlinkClick r:id="rId5"/>
              </a:rPr>
              <a:t>Learn More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8B2A7C19-4F3E-48D6-9B71-2E9D5C4A0F86</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836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764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Azure Update Manager</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Patch Management</a:t>
            </a:r>
          </a:p>
        </p:txBody>
      </p:sp>
      <p:pic>
        <p:nvPicPr>
          <p:cNvPr id="8" name="Picture 7" descr="Network_compressed.png"/>
          <p:cNvPicPr>
            <a:picLocks noChangeAspect="1"/>
          </p:cNvPicPr>
          <p:nvPr/>
        </p:nvPicPr>
        <p:blipFill>
          <a:blip r:embed="rId3"/>
          <a:stretch>
            <a:fillRect/>
          </a:stretch>
        </p:blipFill>
        <p:spPr>
          <a:xfrm>
            <a:off x="9316800" y="3013199"/>
            <a:ext cx="1220400" cy="1206000"/>
          </a:xfrm>
          <a:prstGeom prst="rect">
            <a:avLst/>
          </a:prstGeom>
        </p:spPr>
      </p:pic>
      <p:pic>
        <p:nvPicPr>
          <p:cNvPr id="9" name="Picture 8" descr="MicrosoftLogo_compressed.png"/>
          <p:cNvPicPr>
            <a:picLocks noChangeAspect="1"/>
          </p:cNvPicPr>
          <p:nvPr/>
        </p:nvPicPr>
        <p:blipFill>
          <a:blip r:embed="rId4"/>
          <a:stretch>
            <a:fillRect/>
          </a:stretch>
        </p:blipFill>
        <p:spPr>
          <a:xfrm>
            <a:off x="349200" y="6292800"/>
            <a:ext cx="1645200" cy="3240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D3E7A9B1-6C25-44F8-81B0-5F92E3C7A146</a:t>
            </a:r>
          </a:p>
        </p:txBody>
      </p:sp>
      <p:pic>
        <p:nvPicPr>
          <p:cNvPr id="3" name="Picture 2" descr="Candy BG3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28980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219600" y="392400"/>
            <a:ext cx="3002400" cy="907200"/>
          </a:xfrm>
          <a:prstGeom prst="rect">
            <a:avLst/>
          </a:prstGeom>
          <a:noFill/>
        </p:spPr>
        <p:txBody>
          <a:bodyPr wrap="square" lIns="0" tIns="0">
            <a:spAutoFit/>
          </a:bodyPr>
          <a:lstStyle/>
          <a:p>
            <a:pPr algn="ctr"/>
            <a:r>
              <a:rPr sz="2800">
                <a:solidFill>
                  <a:srgbClr val="000000"/>
                </a:solidFill>
                <a:latin typeface="Segoe UI Semibold (Headings)"/>
              </a:rPr>
              <a:t>Patch Management Coverage</a:t>
            </a:r>
          </a:p>
        </p:txBody>
      </p:sp>
      <p:sp>
        <p:nvSpPr>
          <p:cNvPr id="8" name="TextBox 7"/>
          <p:cNvSpPr txBox="1"/>
          <p:nvPr/>
        </p:nvSpPr>
        <p:spPr>
          <a:xfrm>
            <a:off x="572400" y="1904400"/>
            <a:ext cx="2538000" cy="4784400"/>
          </a:xfrm>
          <a:prstGeom prst="rect">
            <a:avLst/>
          </a:prstGeom>
          <a:noFill/>
        </p:spPr>
        <p:txBody>
          <a:bodyPr wrap="square" lIns="0" tIns="0">
            <a:spAutoFit/>
          </a:bodyPr>
          <a:lstStyle/>
          <a:p>
            <a:r>
              <a:rPr sz="1400">
                <a:solidFill>
                  <a:srgbClr val="000000"/>
                </a:solidFill>
                <a:latin typeface="Aptos"/>
              </a:rPr>
              <a:t>Scans identified patch management tools in use and flagged coverage gaps and product overlap. Unpatched servers increase exploit risk and compliance drift; duplicate tools add cost and noise.</a:t>
            </a:r>
            <a:r>
              <a:rPr sz="1400">
                <a:latin typeface="Aptos"/>
              </a:rPr>
              <a:t>
</a:t>
            </a:r>
            <a:r>
              <a:rPr sz="1400">
                <a:solidFill>
                  <a:srgbClr val="000000"/>
                </a:solidFill>
                <a:latin typeface="Aptos"/>
              </a:rPr>
              <a:t>Close gaps now across on-prem and multicloud by Arc-enabling servers and standardising patching with Azure Update Manager (maintenance configurations, approvals, pre/post scripts, compliance reporting).</a:t>
            </a:r>
            <a:r>
              <a:rPr sz="1400">
                <a:latin typeface="Aptos"/>
              </a:rPr>
              <a:t>
</a:t>
            </a:r>
            <a:r>
              <a:rPr sz="1400">
                <a:solidFill>
                  <a:srgbClr val="000000"/>
                </a:solidFill>
                <a:latin typeface="Aptos"/>
              </a:rPr>
              <a:t>As workloads move to Azure, retire overlapping tools and use risk-based vulnerability data to prioritise patching on the most exposed systems first.</a:t>
            </a:r>
          </a:p>
        </p:txBody>
      </p:sp>
      <p:pic>
        <p:nvPicPr>
          <p:cNvPr id="9" name="Picture 8" descr="Patch Management Tools Detected.png"/>
          <p:cNvPicPr>
            <a:picLocks noChangeAspect="1"/>
          </p:cNvPicPr>
          <p:nvPr/>
        </p:nvPicPr>
        <p:blipFill>
          <a:blip r:embed="rId3"/>
          <a:stretch>
            <a:fillRect/>
          </a:stretch>
        </p:blipFill>
        <p:spPr>
          <a:xfrm>
            <a:off x="7963200" y="1119600"/>
            <a:ext cx="3906000" cy="846000"/>
          </a:xfrm>
          <a:prstGeom prst="rect">
            <a:avLst/>
          </a:prstGeom>
        </p:spPr>
      </p:pic>
      <p:pic>
        <p:nvPicPr>
          <p:cNvPr id="10" name="Picture 9" descr="Patch Management Install Coverage.png"/>
          <p:cNvPicPr>
            <a:picLocks noChangeAspect="1"/>
          </p:cNvPicPr>
          <p:nvPr/>
        </p:nvPicPr>
        <p:blipFill>
          <a:blip r:embed="rId4"/>
          <a:stretch>
            <a:fillRect/>
          </a:stretch>
        </p:blipFill>
        <p:spPr>
          <a:xfrm>
            <a:off x="3279600" y="2412000"/>
            <a:ext cx="4629600" cy="2908800"/>
          </a:xfrm>
          <a:prstGeom prst="rect">
            <a:avLst/>
          </a:prstGeom>
        </p:spPr>
      </p:pic>
      <p:pic>
        <p:nvPicPr>
          <p:cNvPr id="11" name="Picture 10" descr="Enable Azure Arc_compressed.png"/>
          <p:cNvPicPr>
            <a:picLocks noChangeAspect="1"/>
          </p:cNvPicPr>
          <p:nvPr/>
        </p:nvPicPr>
        <p:blipFill>
          <a:blip r:embed="rId5"/>
          <a:stretch>
            <a:fillRect/>
          </a:stretch>
        </p:blipFill>
        <p:spPr>
          <a:xfrm>
            <a:off x="8326800" y="3063600"/>
            <a:ext cx="3322800" cy="1339200"/>
          </a:xfrm>
          <a:prstGeom prst="rect">
            <a:avLst/>
          </a:prstGeom>
        </p:spPr>
      </p:pic>
      <p:sp>
        <p:nvSpPr>
          <p:cNvPr id="12" name="TextBox 11"/>
          <p:cNvSpPr txBox="1"/>
          <p:nvPr/>
        </p:nvSpPr>
        <p:spPr>
          <a:xfrm>
            <a:off x="4086000" y="5410800"/>
            <a:ext cx="3542400" cy="648000"/>
          </a:xfrm>
          <a:prstGeom prst="rect">
            <a:avLst/>
          </a:prstGeom>
          <a:noFill/>
        </p:spPr>
        <p:txBody>
          <a:bodyPr wrap="square" lIns="0" tIns="0" anchor="ctr">
            <a:spAutoFit/>
          </a:bodyPr>
          <a:lstStyle/>
          <a:p>
            <a:r>
              <a:rPr sz="1200">
                <a:solidFill>
                  <a:srgbClr val="000000"/>
                </a:solidFill>
                <a:latin typeface="Aptos"/>
              </a:rPr>
              <a:t>The listed patch management software has been identified; however, additional solutions may also be installed that were not detected.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B6F3C1E9-74D2-45B0-82A7-1F9C5E8B3D40</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836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764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Extended Security Updates</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Protect Out of Support Devices</a:t>
            </a:r>
          </a:p>
        </p:txBody>
      </p:sp>
      <p:pic>
        <p:nvPicPr>
          <p:cNvPr id="8" name="Picture 7" descr="Cross Shield_compressed.png"/>
          <p:cNvPicPr>
            <a:picLocks noChangeAspect="1"/>
          </p:cNvPicPr>
          <p:nvPr/>
        </p:nvPicPr>
        <p:blipFill>
          <a:blip r:embed="rId3"/>
          <a:stretch>
            <a:fillRect/>
          </a:stretch>
        </p:blipFill>
        <p:spPr>
          <a:xfrm>
            <a:off x="9316800" y="3013199"/>
            <a:ext cx="1220400" cy="1206000"/>
          </a:xfrm>
          <a:prstGeom prst="rect">
            <a:avLst/>
          </a:prstGeom>
        </p:spPr>
      </p:pic>
      <p:pic>
        <p:nvPicPr>
          <p:cNvPr id="9" name="Picture 8" descr="MicrosoftLogo_compressed.png"/>
          <p:cNvPicPr>
            <a:picLocks noChangeAspect="1"/>
          </p:cNvPicPr>
          <p:nvPr/>
        </p:nvPicPr>
        <p:blipFill>
          <a:blip r:embed="rId4"/>
          <a:stretch>
            <a:fillRect/>
          </a:stretch>
        </p:blipFill>
        <p:spPr>
          <a:xfrm>
            <a:off x="349200" y="6292800"/>
            <a:ext cx="1645200" cy="324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2E5A9B7C-8D3F-44C1-9E72-4F1C3A58D960</a:t>
            </a:r>
          </a:p>
        </p:txBody>
      </p:sp>
      <p:pic>
        <p:nvPicPr>
          <p:cNvPr id="3" name="Picture 2" descr="Candy BG3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33624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583200" y="381600"/>
            <a:ext cx="3002400" cy="907200"/>
          </a:xfrm>
          <a:prstGeom prst="rect">
            <a:avLst/>
          </a:prstGeom>
          <a:noFill/>
        </p:spPr>
        <p:txBody>
          <a:bodyPr wrap="square" lIns="0" tIns="0" anchor="ctr">
            <a:spAutoFit/>
          </a:bodyPr>
          <a:lstStyle/>
          <a:p>
            <a:pPr algn="ctr"/>
            <a:r>
              <a:rPr sz="2800" b="1">
                <a:solidFill>
                  <a:srgbClr val="000000"/>
                </a:solidFill>
                <a:latin typeface="Segoe UI Semibold"/>
              </a:rPr>
              <a:t>Extended Security Updates</a:t>
            </a:r>
          </a:p>
        </p:txBody>
      </p:sp>
      <p:sp>
        <p:nvSpPr>
          <p:cNvPr id="8" name="TextBox 7"/>
          <p:cNvSpPr txBox="1"/>
          <p:nvPr/>
        </p:nvSpPr>
        <p:spPr>
          <a:xfrm>
            <a:off x="576000" y="3736800"/>
            <a:ext cx="2862000" cy="2678400"/>
          </a:xfrm>
          <a:prstGeom prst="rect">
            <a:avLst/>
          </a:prstGeom>
          <a:noFill/>
        </p:spPr>
        <p:txBody>
          <a:bodyPr wrap="square" lIns="0" tIns="0" anchor="ctr">
            <a:spAutoFit/>
          </a:bodyPr>
          <a:lstStyle/>
          <a:p>
            <a:r>
              <a:rPr sz="1400" b="1">
                <a:solidFill>
                  <a:srgbClr val="000000"/>
                </a:solidFill>
                <a:latin typeface="Aptos"/>
              </a:rPr>
              <a:t>Extended Security Updates (ESUs)</a:t>
            </a:r>
            <a:r>
              <a:rPr sz="1400">
                <a:solidFill>
                  <a:srgbClr val="000000"/>
                </a:solidFill>
                <a:latin typeface="Aptos"/>
              </a:rPr>
              <a:t> provide critical security coverage for out-of-support Windows and SQL workloads.
By migrating to Azure, you receive ESUs </a:t>
            </a:r>
            <a:r>
              <a:rPr sz="1400" b="1">
                <a:solidFill>
                  <a:srgbClr val="000000"/>
                </a:solidFill>
                <a:latin typeface="Aptos"/>
              </a:rPr>
              <a:t>at no cost. </a:t>
            </a:r>
            <a:r>
              <a:rPr sz="1400">
                <a:latin typeface="Aptos"/>
              </a:rPr>
              <a:t>
</a:t>
            </a:r>
            <a:r>
              <a:rPr sz="1400">
                <a:solidFill>
                  <a:srgbClr val="000000"/>
                </a:solidFill>
                <a:latin typeface="Aptos"/>
              </a:rPr>
              <a:t>For workloads that must remain on-premises, Azure Arcoffers a flexible, pay-as-you-go option to stay protected - no need for upfront licensing.</a:t>
            </a:r>
          </a:p>
        </p:txBody>
      </p:sp>
      <p:sp>
        <p:nvSpPr>
          <p:cNvPr id="9" name="TextBox 8"/>
          <p:cNvSpPr txBox="1"/>
          <p:nvPr/>
        </p:nvSpPr>
        <p:spPr>
          <a:xfrm>
            <a:off x="4899600" y="1195200"/>
            <a:ext cx="6105600" cy="244800"/>
          </a:xfrm>
          <a:prstGeom prst="rect">
            <a:avLst/>
          </a:prstGeom>
          <a:noFill/>
        </p:spPr>
        <p:txBody>
          <a:bodyPr wrap="square" lIns="0" tIns="0" anchor="ctr">
            <a:spAutoFit/>
          </a:bodyPr>
          <a:lstStyle/>
          <a:p>
            <a:pPr algn="ctr"/>
            <a:r>
              <a:rPr sz="1300" b="1">
                <a:solidFill>
                  <a:srgbClr val="000000"/>
                </a:solidFill>
                <a:latin typeface="Calibri (Body)"/>
              </a:rPr>
              <a:t>Tooling Breakdown by Category and Server Count</a:t>
            </a:r>
          </a:p>
        </p:txBody>
      </p:sp>
      <p:pic>
        <p:nvPicPr>
          <p:cNvPr id="10" name="Picture 9" descr="ESU Visual 1.png"/>
          <p:cNvPicPr>
            <a:picLocks noChangeAspect="1"/>
          </p:cNvPicPr>
          <p:nvPr/>
        </p:nvPicPr>
        <p:blipFill>
          <a:blip r:embed="rId3"/>
          <a:stretch>
            <a:fillRect/>
          </a:stretch>
        </p:blipFill>
        <p:spPr>
          <a:xfrm>
            <a:off x="486000" y="1389600"/>
            <a:ext cx="2908800" cy="2041200"/>
          </a:xfrm>
          <a:prstGeom prst="rect">
            <a:avLst/>
          </a:prstGeom>
        </p:spPr>
      </p:pic>
      <p:pic>
        <p:nvPicPr>
          <p:cNvPr id="11" name="Picture 10" descr="ESU Visual 2.png"/>
          <p:cNvPicPr>
            <a:picLocks noChangeAspect="1"/>
          </p:cNvPicPr>
          <p:nvPr/>
        </p:nvPicPr>
        <p:blipFill>
          <a:blip r:embed="rId4"/>
          <a:stretch>
            <a:fillRect/>
          </a:stretch>
        </p:blipFill>
        <p:spPr>
          <a:xfrm>
            <a:off x="4604400" y="1450800"/>
            <a:ext cx="6580800" cy="4575600"/>
          </a:xfrm>
          <a:prstGeom prst="rect">
            <a:avLst/>
          </a:prstGeom>
        </p:spPr>
      </p:pic>
      <p:sp>
        <p:nvSpPr>
          <p:cNvPr id="12" name="TextBox 11"/>
          <p:cNvSpPr txBox="1"/>
          <p:nvPr/>
        </p:nvSpPr>
        <p:spPr>
          <a:xfrm>
            <a:off x="6480000" y="6073200"/>
            <a:ext cx="4780800" cy="230400"/>
          </a:xfrm>
          <a:prstGeom prst="rect">
            <a:avLst/>
          </a:prstGeom>
          <a:noFill/>
        </p:spPr>
        <p:txBody>
          <a:bodyPr wrap="square" lIns="0" tIns="0" anchor="ctr">
            <a:spAutoFit/>
          </a:bodyPr>
          <a:lstStyle/>
          <a:p>
            <a:r>
              <a:rPr sz="900">
                <a:solidFill>
                  <a:srgbClr val="000000"/>
                </a:solidFill>
                <a:latin typeface="Calibri (Body)"/>
              </a:rPr>
              <a:t>Assumption: SQL Standard core licensing applied when DMA assessment has not been completed.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C7B2F1E5-91A6-45D4-83C0-2B8E7A9D54F1</a:t>
            </a:r>
          </a:p>
        </p:txBody>
      </p:sp>
      <p:pic>
        <p:nvPicPr>
          <p:cNvPr id="3" name="Picture 2" descr="Candy BG6_compressed.png"/>
          <p:cNvPicPr>
            <a:picLocks noChangeAspect="1"/>
          </p:cNvPicPr>
          <p:nvPr/>
        </p:nvPicPr>
        <p:blipFill>
          <a:blip r:embed="rId2"/>
          <a:stretch>
            <a:fillRect/>
          </a:stretch>
        </p:blipFill>
        <p:spPr>
          <a:xfrm>
            <a:off x="0" y="0"/>
            <a:ext cx="12193200" cy="6858000"/>
          </a:xfrm>
          <a:prstGeom prst="rect">
            <a:avLst/>
          </a:prstGeom>
        </p:spPr>
      </p:pic>
      <p:sp>
        <p:nvSpPr>
          <p:cNvPr id="4" name="TextBox 3"/>
          <p:cNvSpPr txBox="1"/>
          <p:nvPr/>
        </p:nvSpPr>
        <p:spPr>
          <a:xfrm>
            <a:off x="489600" y="637200"/>
            <a:ext cx="3204000" cy="907200"/>
          </a:xfrm>
          <a:prstGeom prst="rect">
            <a:avLst/>
          </a:prstGeom>
          <a:noFill/>
        </p:spPr>
        <p:txBody>
          <a:bodyPr wrap="square" lIns="0" tIns="0" anchor="ctr">
            <a:spAutoFit/>
          </a:bodyPr>
          <a:lstStyle/>
          <a:p>
            <a:r>
              <a:rPr sz="2800">
                <a:solidFill>
                  <a:srgbClr val="000000"/>
                </a:solidFill>
                <a:latin typeface="Segoe UI Semibold (Headings)"/>
              </a:rPr>
              <a:t>Out of Support Server Operating Systems</a:t>
            </a:r>
          </a:p>
        </p:txBody>
      </p:sp>
      <p:sp>
        <p:nvSpPr>
          <p:cNvPr id="5" name="TextBox 4"/>
          <p:cNvSpPr txBox="1"/>
          <p:nvPr/>
        </p:nvSpPr>
        <p:spPr>
          <a:xfrm>
            <a:off x="489600" y="1832400"/>
            <a:ext cx="3067200" cy="1983600"/>
          </a:xfrm>
          <a:prstGeom prst="rect">
            <a:avLst/>
          </a:prstGeom>
          <a:noFill/>
        </p:spPr>
        <p:txBody>
          <a:bodyPr wrap="square" lIns="0" tIns="0" anchor="ctr">
            <a:spAutoFit/>
          </a:bodyPr>
          <a:lstStyle/>
          <a:p>
            <a:r>
              <a:rPr sz="1400">
                <a:solidFill>
                  <a:srgbClr val="000000"/>
                </a:solidFill>
                <a:latin typeface="Segoe UI"/>
              </a:rPr>
              <a:t>Out of support Operating Systems present security risks &amp; operational issues. Azure provides no-cost extended security updates for many operating systems, providing immediate cost reduction and security enhancement while you work through re-host/re-platform strategies.</a:t>
            </a:r>
          </a:p>
        </p:txBody>
      </p:sp>
      <p:sp>
        <p:nvSpPr>
          <p:cNvPr id="6" name="Rectangle 5"/>
          <p:cNvSpPr/>
          <p:nvPr/>
        </p:nvSpPr>
        <p:spPr>
          <a:xfrm>
            <a:off x="3888000" y="532800"/>
            <a:ext cx="7876800" cy="5806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Rectangle 6"/>
          <p:cNvSpPr/>
          <p:nvPr/>
        </p:nvSpPr>
        <p:spPr>
          <a:xfrm>
            <a:off x="3888000" y="6249600"/>
            <a:ext cx="7876800" cy="1512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8" name="Picture 7" descr="Purple Box_compressed.png"/>
          <p:cNvPicPr>
            <a:picLocks noChangeAspect="1"/>
          </p:cNvPicPr>
          <p:nvPr/>
        </p:nvPicPr>
        <p:blipFill>
          <a:blip r:embed="rId3"/>
          <a:stretch>
            <a:fillRect/>
          </a:stretch>
        </p:blipFill>
        <p:spPr>
          <a:xfrm>
            <a:off x="370800" y="4507200"/>
            <a:ext cx="3322800" cy="1983600"/>
          </a:xfrm>
          <a:prstGeom prst="rect">
            <a:avLst/>
          </a:prstGeom>
        </p:spPr>
      </p:pic>
      <p:sp>
        <p:nvSpPr>
          <p:cNvPr id="9" name="TextBox 8"/>
          <p:cNvSpPr txBox="1"/>
          <p:nvPr/>
        </p:nvSpPr>
        <p:spPr>
          <a:xfrm>
            <a:off x="892800" y="4827600"/>
            <a:ext cx="2282400" cy="352800"/>
          </a:xfrm>
          <a:prstGeom prst="rect">
            <a:avLst/>
          </a:prstGeom>
          <a:noFill/>
        </p:spPr>
        <p:txBody>
          <a:bodyPr wrap="square" lIns="0" tIns="0" anchor="ctr">
            <a:spAutoFit/>
          </a:bodyPr>
          <a:lstStyle/>
          <a:p>
            <a:pPr algn="ctr"/>
            <a:r>
              <a:rPr sz="2000" b="1">
                <a:solidFill>
                  <a:srgbClr val="FFFFFF"/>
                </a:solidFill>
                <a:latin typeface="Segoe UI"/>
              </a:rPr>
              <a:t>Action to Save</a:t>
            </a:r>
          </a:p>
        </p:txBody>
      </p:sp>
      <p:sp>
        <p:nvSpPr>
          <p:cNvPr id="10" name="TextBox 9"/>
          <p:cNvSpPr txBox="1"/>
          <p:nvPr/>
        </p:nvSpPr>
        <p:spPr>
          <a:xfrm>
            <a:off x="1785600" y="5299200"/>
            <a:ext cx="1745999" cy="968400"/>
          </a:xfrm>
          <a:prstGeom prst="rect">
            <a:avLst/>
          </a:prstGeom>
          <a:noFill/>
        </p:spPr>
        <p:txBody>
          <a:bodyPr wrap="square" lIns="0" tIns="0" anchor="ctr">
            <a:spAutoFit/>
          </a:bodyPr>
          <a:lstStyle/>
          <a:p>
            <a:pPr algn="ctr"/>
            <a:r>
              <a:rPr sz="1200">
                <a:solidFill>
                  <a:srgbClr val="FFFFFF"/>
                </a:solidFill>
                <a:latin typeface="Segoe UI"/>
              </a:rPr>
              <a:t>Migrate servers to Azure before they go out of support to avoid Extended Security Update costs.</a:t>
            </a:r>
          </a:p>
        </p:txBody>
      </p:sp>
      <p:sp>
        <p:nvSpPr>
          <p:cNvPr id="11" name="TextBox 10"/>
          <p:cNvSpPr txBox="1"/>
          <p:nvPr/>
        </p:nvSpPr>
        <p:spPr>
          <a:xfrm>
            <a:off x="666000" y="5695200"/>
            <a:ext cx="1015200" cy="478800"/>
          </a:xfrm>
          <a:prstGeom prst="rect">
            <a:avLst/>
          </a:prstGeom>
          <a:noFill/>
        </p:spPr>
        <p:txBody>
          <a:bodyPr wrap="square" lIns="0" tIns="0" anchor="ctr">
            <a:spAutoFit/>
          </a:bodyPr>
          <a:lstStyle/>
          <a:p>
            <a:pPr algn="ctr"/>
            <a:r>
              <a:rPr sz="1400">
                <a:solidFill>
                  <a:srgbClr val="FFFFFF"/>
                </a:solidFill>
                <a:latin typeface="Segoe UI (Body)"/>
              </a:rPr>
              <a:t>3 Year Cost Avoidance</a:t>
            </a:r>
          </a:p>
        </p:txBody>
      </p:sp>
      <p:pic>
        <p:nvPicPr>
          <p:cNvPr id="12" name="Picture 11" descr="Out of Support Server Operating Systems Chart.png"/>
          <p:cNvPicPr>
            <a:picLocks noChangeAspect="1"/>
          </p:cNvPicPr>
          <p:nvPr/>
        </p:nvPicPr>
        <p:blipFill>
          <a:blip r:embed="rId4"/>
          <a:stretch>
            <a:fillRect/>
          </a:stretch>
        </p:blipFill>
        <p:spPr>
          <a:xfrm>
            <a:off x="4183199" y="788400"/>
            <a:ext cx="7347600" cy="2264400"/>
          </a:xfrm>
          <a:prstGeom prst="rect">
            <a:avLst/>
          </a:prstGeom>
        </p:spPr>
      </p:pic>
      <p:pic>
        <p:nvPicPr>
          <p:cNvPr id="13" name="Picture 12" descr="Out of Support Server Operating Systems Table.png"/>
          <p:cNvPicPr>
            <a:picLocks noChangeAspect="1"/>
          </p:cNvPicPr>
          <p:nvPr/>
        </p:nvPicPr>
        <p:blipFill>
          <a:blip r:embed="rId5"/>
          <a:stretch>
            <a:fillRect/>
          </a:stretch>
        </p:blipFill>
        <p:spPr>
          <a:xfrm>
            <a:off x="4363200" y="3355200"/>
            <a:ext cx="6937200" cy="2516400"/>
          </a:xfrm>
          <a:prstGeom prst="rect">
            <a:avLst/>
          </a:prstGeom>
        </p:spPr>
      </p:pic>
      <p:pic>
        <p:nvPicPr>
          <p:cNvPr id="14" name="Picture 13" descr="Out of Support OS.png"/>
          <p:cNvPicPr>
            <a:picLocks noChangeAspect="1"/>
          </p:cNvPicPr>
          <p:nvPr/>
        </p:nvPicPr>
        <p:blipFill>
          <a:blip r:embed="rId6"/>
          <a:stretch>
            <a:fillRect/>
          </a:stretch>
        </p:blipFill>
        <p:spPr>
          <a:xfrm>
            <a:off x="522000" y="5259600"/>
            <a:ext cx="1216800" cy="396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4C9A2F7B-68D1-44E3-91F0-2E7A3B5D6C18</a:t>
            </a:r>
          </a:p>
        </p:txBody>
      </p:sp>
      <p:pic>
        <p:nvPicPr>
          <p:cNvPr id="3" name="Picture 2" descr="Candy BG6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4305600" y="514800"/>
            <a:ext cx="7455600" cy="5968799"/>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46400" y="514800"/>
            <a:ext cx="3301200" cy="1029600"/>
          </a:xfrm>
          <a:prstGeom prst="rect">
            <a:avLst/>
          </a:prstGeom>
          <a:noFill/>
        </p:spPr>
        <p:txBody>
          <a:bodyPr wrap="square" lIns="0" tIns="0" anchor="ctr">
            <a:spAutoFit/>
          </a:bodyPr>
          <a:lstStyle/>
          <a:p>
            <a:r>
              <a:rPr sz="3200">
                <a:solidFill>
                  <a:srgbClr val="000000"/>
                </a:solidFill>
                <a:latin typeface="Segoe UI Semibold (Headings)"/>
              </a:rPr>
              <a:t>Out of Support SQL Servers</a:t>
            </a:r>
          </a:p>
        </p:txBody>
      </p:sp>
      <p:sp>
        <p:nvSpPr>
          <p:cNvPr id="6" name="TextBox 5"/>
          <p:cNvSpPr txBox="1"/>
          <p:nvPr/>
        </p:nvSpPr>
        <p:spPr>
          <a:xfrm>
            <a:off x="432000" y="1785600"/>
            <a:ext cx="3315600" cy="1555200"/>
          </a:xfrm>
          <a:prstGeom prst="rect">
            <a:avLst/>
          </a:prstGeom>
          <a:noFill/>
        </p:spPr>
        <p:txBody>
          <a:bodyPr wrap="square" lIns="0" tIns="0" anchor="ctr">
            <a:spAutoFit/>
          </a:bodyPr>
          <a:lstStyle/>
          <a:p>
            <a:r>
              <a:rPr sz="1400">
                <a:solidFill>
                  <a:srgbClr val="000000"/>
                </a:solidFill>
                <a:latin typeface="Aptos"/>
              </a:rPr>
              <a:t>As database versions become unsupported, they present security risks, as no new patches are provided without extended security updates (ESU). ESU for SQL 2012 will be included with Azure at no extra cost when extended support ends for those products.</a:t>
            </a:r>
          </a:p>
        </p:txBody>
      </p:sp>
      <p:pic>
        <p:nvPicPr>
          <p:cNvPr id="7" name="Picture 6" descr="Purple Box_compressed.png"/>
          <p:cNvPicPr>
            <a:picLocks noChangeAspect="1"/>
          </p:cNvPicPr>
          <p:nvPr/>
        </p:nvPicPr>
        <p:blipFill>
          <a:blip r:embed="rId3"/>
          <a:stretch>
            <a:fillRect/>
          </a:stretch>
        </p:blipFill>
        <p:spPr>
          <a:xfrm>
            <a:off x="298800" y="4399200"/>
            <a:ext cx="3448800" cy="1879200"/>
          </a:xfrm>
          <a:prstGeom prst="rect">
            <a:avLst/>
          </a:prstGeom>
        </p:spPr>
      </p:pic>
      <p:sp>
        <p:nvSpPr>
          <p:cNvPr id="8" name="TextBox 7"/>
          <p:cNvSpPr txBox="1"/>
          <p:nvPr/>
        </p:nvSpPr>
        <p:spPr>
          <a:xfrm>
            <a:off x="547200" y="4640400"/>
            <a:ext cx="2955600" cy="291600"/>
          </a:xfrm>
          <a:prstGeom prst="rect">
            <a:avLst/>
          </a:prstGeom>
          <a:noFill/>
        </p:spPr>
        <p:txBody>
          <a:bodyPr wrap="square" lIns="0" tIns="0" anchor="ctr">
            <a:spAutoFit/>
          </a:bodyPr>
          <a:lstStyle/>
          <a:p>
            <a:pPr algn="ctr"/>
            <a:r>
              <a:rPr sz="1600" b="1">
                <a:solidFill>
                  <a:srgbClr val="FFFFFF"/>
                </a:solidFill>
                <a:latin typeface="Segoe UI"/>
              </a:rPr>
              <a:t>Cost Avoidance</a:t>
            </a:r>
          </a:p>
        </p:txBody>
      </p:sp>
      <p:sp>
        <p:nvSpPr>
          <p:cNvPr id="9" name="TextBox 8"/>
          <p:cNvSpPr txBox="1"/>
          <p:nvPr/>
        </p:nvSpPr>
        <p:spPr>
          <a:xfrm>
            <a:off x="1123200" y="5389200"/>
            <a:ext cx="1800000" cy="262800"/>
          </a:xfrm>
          <a:prstGeom prst="rect">
            <a:avLst/>
          </a:prstGeom>
          <a:noFill/>
        </p:spPr>
        <p:txBody>
          <a:bodyPr wrap="square" lIns="0" tIns="0" anchor="ctr">
            <a:spAutoFit/>
          </a:bodyPr>
          <a:lstStyle/>
          <a:p>
            <a:pPr algn="ctr"/>
            <a:r>
              <a:rPr sz="1400" b="1">
                <a:solidFill>
                  <a:srgbClr val="FFFFFF"/>
                </a:solidFill>
                <a:latin typeface="Segoe UI (Body)"/>
              </a:rPr>
              <a:t>Over 3 Years</a:t>
            </a:r>
          </a:p>
        </p:txBody>
      </p:sp>
      <p:sp>
        <p:nvSpPr>
          <p:cNvPr id="10" name="TextBox 9"/>
          <p:cNvSpPr txBox="1"/>
          <p:nvPr/>
        </p:nvSpPr>
        <p:spPr>
          <a:xfrm>
            <a:off x="612000" y="5688000"/>
            <a:ext cx="2955600" cy="413999"/>
          </a:xfrm>
          <a:prstGeom prst="rect">
            <a:avLst/>
          </a:prstGeom>
          <a:noFill/>
        </p:spPr>
        <p:txBody>
          <a:bodyPr wrap="square" lIns="0" tIns="0" anchor="ctr">
            <a:spAutoFit/>
          </a:bodyPr>
          <a:lstStyle/>
          <a:p>
            <a:pPr algn="ctr"/>
            <a:r>
              <a:rPr sz="1200">
                <a:solidFill>
                  <a:srgbClr val="FFFFFF"/>
                </a:solidFill>
                <a:latin typeface="Segoe UI"/>
              </a:rPr>
              <a:t>Migrate out of support and nearing end of support SQL servers to Azure</a:t>
            </a:r>
          </a:p>
        </p:txBody>
      </p:sp>
      <p:pic>
        <p:nvPicPr>
          <p:cNvPr id="11" name="Picture 10" descr="Out of Support SQL Operating Systems Chart.png"/>
          <p:cNvPicPr>
            <a:picLocks noChangeAspect="1"/>
          </p:cNvPicPr>
          <p:nvPr/>
        </p:nvPicPr>
        <p:blipFill>
          <a:blip r:embed="rId4"/>
          <a:stretch>
            <a:fillRect/>
          </a:stretch>
        </p:blipFill>
        <p:spPr>
          <a:xfrm>
            <a:off x="4608000" y="867600"/>
            <a:ext cx="6980400" cy="2152800"/>
          </a:xfrm>
          <a:prstGeom prst="rect">
            <a:avLst/>
          </a:prstGeom>
        </p:spPr>
      </p:pic>
      <p:pic>
        <p:nvPicPr>
          <p:cNvPr id="12" name="Picture 11" descr="Out of Support SQL Operating Systems Table.png"/>
          <p:cNvPicPr>
            <a:picLocks noChangeAspect="1"/>
          </p:cNvPicPr>
          <p:nvPr/>
        </p:nvPicPr>
        <p:blipFill>
          <a:blip r:embed="rId5"/>
          <a:stretch>
            <a:fillRect/>
          </a:stretch>
        </p:blipFill>
        <p:spPr>
          <a:xfrm>
            <a:off x="4939200" y="3344399"/>
            <a:ext cx="6397200" cy="2797200"/>
          </a:xfrm>
          <a:prstGeom prst="rect">
            <a:avLst/>
          </a:prstGeom>
        </p:spPr>
      </p:pic>
      <p:pic>
        <p:nvPicPr>
          <p:cNvPr id="13" name="Picture 12" descr="Out of Support SQL Value.png"/>
          <p:cNvPicPr>
            <a:picLocks noChangeAspect="1"/>
          </p:cNvPicPr>
          <p:nvPr/>
        </p:nvPicPr>
        <p:blipFill>
          <a:blip r:embed="rId6"/>
          <a:stretch>
            <a:fillRect/>
          </a:stretch>
        </p:blipFill>
        <p:spPr>
          <a:xfrm>
            <a:off x="1317600" y="4910400"/>
            <a:ext cx="1411200" cy="460800"/>
          </a:xfrm>
          <a:prstGeom prst="rect">
            <a:avLst/>
          </a:prstGeom>
        </p:spPr>
      </p:pic>
      <p:sp>
        <p:nvSpPr>
          <p:cNvPr id="14" name="Rectangle 13"/>
          <p:cNvSpPr/>
          <p:nvPr/>
        </p:nvSpPr>
        <p:spPr>
          <a:xfrm>
            <a:off x="4312800" y="6350400"/>
            <a:ext cx="7455600" cy="1512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16" name="Picture 15">
            <a:extLst>
              <a:ext uri="{FF2B5EF4-FFF2-40B4-BE49-F238E27FC236}">
                <a16:creationId xmlns:a16="http://schemas.microsoft.com/office/drawing/2014/main" id="{B52008E8-9A94-513C-9B27-2B73E84C2EB6}"/>
              </a:ext>
            </a:extLst>
          </p:cNvPr>
          <p:cNvPicPr>
            <a:picLocks noChangeAspect="1"/>
          </p:cNvPicPr>
          <p:nvPr/>
        </p:nvPicPr>
        <p:blipFill>
          <a:blip r:embed="rId7"/>
          <a:stretch>
            <a:fillRect/>
          </a:stretch>
        </p:blipFill>
        <p:spPr>
          <a:xfrm>
            <a:off x="1123200" y="4919400"/>
            <a:ext cx="248400" cy="4140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9E1C7B43-2A85-42F6-8D91-3F0B6C5E27A4</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836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764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Azure Arc</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Hybrid On-Premises and Cloud Management</a:t>
            </a:r>
          </a:p>
        </p:txBody>
      </p:sp>
      <p:pic>
        <p:nvPicPr>
          <p:cNvPr id="8" name="Picture 7" descr="Linked Boxes_compressed.png"/>
          <p:cNvPicPr>
            <a:picLocks noChangeAspect="1"/>
          </p:cNvPicPr>
          <p:nvPr/>
        </p:nvPicPr>
        <p:blipFill>
          <a:blip r:embed="rId3"/>
          <a:stretch>
            <a:fillRect/>
          </a:stretch>
        </p:blipFill>
        <p:spPr>
          <a:xfrm>
            <a:off x="9316800" y="3013199"/>
            <a:ext cx="1220400" cy="1206000"/>
          </a:xfrm>
          <a:prstGeom prst="rect">
            <a:avLst/>
          </a:prstGeom>
        </p:spPr>
      </p:pic>
      <p:pic>
        <p:nvPicPr>
          <p:cNvPr id="9" name="Picture 8" descr="MicrosoftLogo_compressed.png"/>
          <p:cNvPicPr>
            <a:picLocks noChangeAspect="1"/>
          </p:cNvPicPr>
          <p:nvPr/>
        </p:nvPicPr>
        <p:blipFill>
          <a:blip r:embed="rId4"/>
          <a:stretch>
            <a:fillRect/>
          </a:stretch>
        </p:blipFill>
        <p:spPr>
          <a:xfrm>
            <a:off x="349200" y="6292800"/>
            <a:ext cx="1645200" cy="324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61DA9B4B-F670-4008-A4CD-1B9532FE1310</a:t>
            </a:r>
          </a:p>
        </p:txBody>
      </p:sp>
      <p:pic>
        <p:nvPicPr>
          <p:cNvPr id="3" name="Picture 2" descr="Azure Arc Pathways Static_compressed.png"/>
          <p:cNvPicPr>
            <a:picLocks noChangeAspect="1"/>
          </p:cNvPicPr>
          <p:nvPr/>
        </p:nvPicPr>
        <p:blipFill>
          <a:blip r:embed="rId2"/>
          <a:stretch>
            <a:fillRect/>
          </a:stretch>
        </p:blipFill>
        <p:spPr>
          <a:xfrm>
            <a:off x="0" y="0"/>
            <a:ext cx="12193200" cy="6858000"/>
          </a:xfrm>
          <a:prstGeom prst="rect">
            <a:avLst/>
          </a:prstGeom>
        </p:spPr>
      </p:pic>
      <p:pic>
        <p:nvPicPr>
          <p:cNvPr id="4" name="Picture 3" descr="Azure Arc Values.png"/>
          <p:cNvPicPr>
            <a:picLocks noChangeAspect="1"/>
          </p:cNvPicPr>
          <p:nvPr/>
        </p:nvPicPr>
        <p:blipFill>
          <a:blip r:embed="rId3"/>
          <a:stretch>
            <a:fillRect/>
          </a:stretch>
        </p:blipFill>
        <p:spPr>
          <a:xfrm>
            <a:off x="3988800" y="2192400"/>
            <a:ext cx="7020000" cy="13212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C1F8A2B7-5E93-42B4-80A6-2F9D3E7B5C14</a:t>
            </a:r>
          </a:p>
        </p:txBody>
      </p:sp>
      <p:pic>
        <p:nvPicPr>
          <p:cNvPr id="3" name="Picture 2" descr="Candy BG2_compressed.png"/>
          <p:cNvPicPr>
            <a:picLocks noChangeAspect="1"/>
          </p:cNvPicPr>
          <p:nvPr/>
        </p:nvPicPr>
        <p:blipFill>
          <a:blip r:embed="rId2"/>
          <a:stretch>
            <a:fillRect/>
          </a:stretch>
        </p:blipFill>
        <p:spPr>
          <a:xfrm>
            <a:off x="0" y="0"/>
            <a:ext cx="12193200" cy="6858000"/>
          </a:xfrm>
          <a:prstGeom prst="rect">
            <a:avLst/>
          </a:prstGeom>
        </p:spPr>
      </p:pic>
      <p:sp>
        <p:nvSpPr>
          <p:cNvPr id="4" name="TextBox 3"/>
          <p:cNvSpPr txBox="1"/>
          <p:nvPr/>
        </p:nvSpPr>
        <p:spPr>
          <a:xfrm>
            <a:off x="727200" y="413999"/>
            <a:ext cx="1879200" cy="601200"/>
          </a:xfrm>
          <a:prstGeom prst="rect">
            <a:avLst/>
          </a:prstGeom>
          <a:noFill/>
        </p:spPr>
        <p:txBody>
          <a:bodyPr wrap="square" lIns="0" tIns="0" anchor="ctr">
            <a:spAutoFit/>
          </a:bodyPr>
          <a:lstStyle/>
          <a:p>
            <a:pPr algn="l"/>
            <a:r>
              <a:rPr sz="3600">
                <a:solidFill>
                  <a:srgbClr val="1F3353"/>
                </a:solidFill>
                <a:latin typeface="Segoe UI Semibold"/>
              </a:rPr>
              <a:t>Agenda</a:t>
            </a:r>
          </a:p>
        </p:txBody>
      </p:sp>
      <p:sp>
        <p:nvSpPr>
          <p:cNvPr id="5" name="TextBox 4"/>
          <p:cNvSpPr txBox="1"/>
          <p:nvPr/>
        </p:nvSpPr>
        <p:spPr>
          <a:xfrm>
            <a:off x="1148400" y="1951200"/>
            <a:ext cx="3096000" cy="324000"/>
          </a:xfrm>
          <a:prstGeom prst="rect">
            <a:avLst/>
          </a:prstGeom>
          <a:noFill/>
        </p:spPr>
        <p:txBody>
          <a:bodyPr wrap="square" lIns="0" tIns="0" anchor="ctr">
            <a:spAutoFit/>
          </a:bodyPr>
          <a:lstStyle/>
          <a:p>
            <a:pPr algn="l"/>
            <a:r>
              <a:rPr sz="1800">
                <a:solidFill>
                  <a:srgbClr val="000000"/>
                </a:solidFill>
                <a:latin typeface="Segoe UI Semibold"/>
              </a:rPr>
              <a:t>Executive Overview</a:t>
            </a:r>
          </a:p>
        </p:txBody>
      </p:sp>
      <p:sp>
        <p:nvSpPr>
          <p:cNvPr id="6" name="TextBox 5"/>
          <p:cNvSpPr txBox="1"/>
          <p:nvPr/>
        </p:nvSpPr>
        <p:spPr>
          <a:xfrm>
            <a:off x="1148400" y="2574000"/>
            <a:ext cx="2944800" cy="324000"/>
          </a:xfrm>
          <a:prstGeom prst="rect">
            <a:avLst/>
          </a:prstGeom>
          <a:noFill/>
        </p:spPr>
        <p:txBody>
          <a:bodyPr wrap="square" lIns="0" tIns="0" anchor="ctr">
            <a:spAutoFit/>
          </a:bodyPr>
          <a:lstStyle/>
          <a:p>
            <a:pPr algn="l"/>
            <a:r>
              <a:rPr sz="1800">
                <a:solidFill>
                  <a:srgbClr val="000000"/>
                </a:solidFill>
                <a:latin typeface="Segoe UI Semibold"/>
              </a:rPr>
              <a:t>Defender for Cloud</a:t>
            </a:r>
          </a:p>
        </p:txBody>
      </p:sp>
      <p:sp>
        <p:nvSpPr>
          <p:cNvPr id="7" name="TextBox 6"/>
          <p:cNvSpPr txBox="1"/>
          <p:nvPr/>
        </p:nvSpPr>
        <p:spPr>
          <a:xfrm>
            <a:off x="1134000" y="3142800"/>
            <a:ext cx="2217600" cy="324000"/>
          </a:xfrm>
          <a:prstGeom prst="rect">
            <a:avLst/>
          </a:prstGeom>
          <a:noFill/>
        </p:spPr>
        <p:txBody>
          <a:bodyPr wrap="square" lIns="0" tIns="0" anchor="ctr">
            <a:spAutoFit/>
          </a:bodyPr>
          <a:lstStyle/>
          <a:p>
            <a:pPr algn="l"/>
            <a:r>
              <a:rPr sz="1800">
                <a:solidFill>
                  <a:srgbClr val="000000"/>
                </a:solidFill>
                <a:latin typeface="Segoe UI Semibold"/>
              </a:rPr>
              <a:t>Azure Update</a:t>
            </a:r>
          </a:p>
        </p:txBody>
      </p:sp>
      <p:sp>
        <p:nvSpPr>
          <p:cNvPr id="8" name="TextBox 7"/>
          <p:cNvSpPr txBox="1"/>
          <p:nvPr/>
        </p:nvSpPr>
        <p:spPr>
          <a:xfrm>
            <a:off x="1148400" y="3711600"/>
            <a:ext cx="3045600" cy="324000"/>
          </a:xfrm>
          <a:prstGeom prst="rect">
            <a:avLst/>
          </a:prstGeom>
          <a:noFill/>
        </p:spPr>
        <p:txBody>
          <a:bodyPr wrap="square" lIns="0" tIns="0" anchor="ctr">
            <a:spAutoFit/>
          </a:bodyPr>
          <a:lstStyle/>
          <a:p>
            <a:pPr algn="l"/>
            <a:r>
              <a:rPr sz="1800">
                <a:solidFill>
                  <a:srgbClr val="000000"/>
                </a:solidFill>
                <a:latin typeface="Segoe UI Semibold"/>
              </a:rPr>
              <a:t>Extended Security Updates</a:t>
            </a:r>
          </a:p>
        </p:txBody>
      </p:sp>
      <p:sp>
        <p:nvSpPr>
          <p:cNvPr id="9" name="TextBox 8"/>
          <p:cNvSpPr txBox="1"/>
          <p:nvPr/>
        </p:nvSpPr>
        <p:spPr>
          <a:xfrm>
            <a:off x="1148400" y="4298400"/>
            <a:ext cx="3045600" cy="324000"/>
          </a:xfrm>
          <a:prstGeom prst="rect">
            <a:avLst/>
          </a:prstGeom>
          <a:noFill/>
        </p:spPr>
        <p:txBody>
          <a:bodyPr wrap="square" lIns="0" tIns="0" anchor="ctr">
            <a:spAutoFit/>
          </a:bodyPr>
          <a:lstStyle/>
          <a:p>
            <a:pPr algn="l"/>
            <a:r>
              <a:rPr sz="1800">
                <a:solidFill>
                  <a:srgbClr val="000000"/>
                </a:solidFill>
                <a:latin typeface="Segoe UI Semibold"/>
              </a:rPr>
              <a:t>Azure Arc</a:t>
            </a:r>
          </a:p>
        </p:txBody>
      </p:sp>
      <p:sp>
        <p:nvSpPr>
          <p:cNvPr id="10" name="Rectangle 9"/>
          <p:cNvSpPr/>
          <p:nvPr/>
        </p:nvSpPr>
        <p:spPr>
          <a:xfrm>
            <a:off x="867600" y="2070000"/>
            <a:ext cx="21600" cy="2401200"/>
          </a:xfrm>
          <a:prstGeom prst="rect">
            <a:avLst/>
          </a:prstGeom>
          <a:solidFill>
            <a:srgbClr val="CD9BC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pic>
        <p:nvPicPr>
          <p:cNvPr id="11" name="Picture 10" descr="Candy Bubble_compressed.png"/>
          <p:cNvPicPr>
            <a:picLocks noChangeAspect="1"/>
          </p:cNvPicPr>
          <p:nvPr/>
        </p:nvPicPr>
        <p:blipFill>
          <a:blip r:embed="rId3"/>
          <a:stretch>
            <a:fillRect/>
          </a:stretch>
        </p:blipFill>
        <p:spPr>
          <a:xfrm>
            <a:off x="781200" y="1994400"/>
            <a:ext cx="280800" cy="280800"/>
          </a:xfrm>
          <a:prstGeom prst="rect">
            <a:avLst/>
          </a:prstGeom>
        </p:spPr>
      </p:pic>
      <p:pic>
        <p:nvPicPr>
          <p:cNvPr id="12" name="Picture 11" descr="Candy Bubble_compressed.png"/>
          <p:cNvPicPr>
            <a:picLocks noChangeAspect="1"/>
          </p:cNvPicPr>
          <p:nvPr/>
        </p:nvPicPr>
        <p:blipFill>
          <a:blip r:embed="rId3"/>
          <a:stretch>
            <a:fillRect/>
          </a:stretch>
        </p:blipFill>
        <p:spPr>
          <a:xfrm>
            <a:off x="781200" y="2617200"/>
            <a:ext cx="280800" cy="280800"/>
          </a:xfrm>
          <a:prstGeom prst="rect">
            <a:avLst/>
          </a:prstGeom>
        </p:spPr>
      </p:pic>
      <p:pic>
        <p:nvPicPr>
          <p:cNvPr id="13" name="Picture 12" descr="Candy Bubble_compressed.png"/>
          <p:cNvPicPr>
            <a:picLocks noChangeAspect="1"/>
          </p:cNvPicPr>
          <p:nvPr/>
        </p:nvPicPr>
        <p:blipFill>
          <a:blip r:embed="rId3"/>
          <a:stretch>
            <a:fillRect/>
          </a:stretch>
        </p:blipFill>
        <p:spPr>
          <a:xfrm>
            <a:off x="781200" y="3200400"/>
            <a:ext cx="280800" cy="280800"/>
          </a:xfrm>
          <a:prstGeom prst="rect">
            <a:avLst/>
          </a:prstGeom>
        </p:spPr>
      </p:pic>
      <p:pic>
        <p:nvPicPr>
          <p:cNvPr id="14" name="Picture 13" descr="Candy Bubble_compressed.png"/>
          <p:cNvPicPr>
            <a:picLocks noChangeAspect="1"/>
          </p:cNvPicPr>
          <p:nvPr/>
        </p:nvPicPr>
        <p:blipFill>
          <a:blip r:embed="rId3"/>
          <a:stretch>
            <a:fillRect/>
          </a:stretch>
        </p:blipFill>
        <p:spPr>
          <a:xfrm>
            <a:off x="781200" y="3747600"/>
            <a:ext cx="280800" cy="280800"/>
          </a:xfrm>
          <a:prstGeom prst="rect">
            <a:avLst/>
          </a:prstGeom>
        </p:spPr>
      </p:pic>
      <p:pic>
        <p:nvPicPr>
          <p:cNvPr id="15" name="Picture 14" descr="Candy Bubble_compressed.png"/>
          <p:cNvPicPr>
            <a:picLocks noChangeAspect="1"/>
          </p:cNvPicPr>
          <p:nvPr/>
        </p:nvPicPr>
        <p:blipFill>
          <a:blip r:embed="rId3"/>
          <a:stretch>
            <a:fillRect/>
          </a:stretch>
        </p:blipFill>
        <p:spPr>
          <a:xfrm>
            <a:off x="781200" y="4341600"/>
            <a:ext cx="280800" cy="280800"/>
          </a:xfrm>
          <a:prstGeom prst="rect">
            <a:avLst/>
          </a:prstGeom>
        </p:spPr>
      </p:pic>
      <p:pic>
        <p:nvPicPr>
          <p:cNvPr id="16" name="Picture 15" descr="Security Slogan_compressed.png"/>
          <p:cNvPicPr>
            <a:picLocks noChangeAspect="1"/>
          </p:cNvPicPr>
          <p:nvPr/>
        </p:nvPicPr>
        <p:blipFill>
          <a:blip r:embed="rId4"/>
          <a:stretch>
            <a:fillRect/>
          </a:stretch>
        </p:blipFill>
        <p:spPr>
          <a:xfrm>
            <a:off x="5709600" y="2145600"/>
            <a:ext cx="5191200" cy="22068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1991C633-99B4-483B-99BB-E41D39B24E42</a:t>
            </a:r>
          </a:p>
        </p:txBody>
      </p:sp>
      <p:pic>
        <p:nvPicPr>
          <p:cNvPr id="3" name="Picture 2" descr="Candy BG4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349200" y="0"/>
            <a:ext cx="11487600" cy="68580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TextBox 4"/>
          <p:cNvSpPr txBox="1"/>
          <p:nvPr/>
        </p:nvSpPr>
        <p:spPr>
          <a:xfrm>
            <a:off x="608400" y="518400"/>
            <a:ext cx="2880000" cy="540000"/>
          </a:xfrm>
          <a:prstGeom prst="rect">
            <a:avLst/>
          </a:prstGeom>
          <a:noFill/>
        </p:spPr>
        <p:txBody>
          <a:bodyPr wrap="square" lIns="0" tIns="0">
            <a:spAutoFit/>
          </a:bodyPr>
          <a:lstStyle/>
          <a:p>
            <a:r>
              <a:rPr sz="3200">
                <a:solidFill>
                  <a:srgbClr val="1F3353"/>
                </a:solidFill>
                <a:latin typeface="Segoe UI Semibold"/>
              </a:rPr>
              <a:t>Next Steps</a:t>
            </a:r>
          </a:p>
        </p:txBody>
      </p:sp>
      <p:sp>
        <p:nvSpPr>
          <p:cNvPr id="6" name="TextBox 5"/>
          <p:cNvSpPr txBox="1"/>
          <p:nvPr/>
        </p:nvSpPr>
        <p:spPr>
          <a:xfrm>
            <a:off x="1026000" y="1263600"/>
            <a:ext cx="9514800" cy="540000"/>
          </a:xfrm>
          <a:prstGeom prst="rect">
            <a:avLst/>
          </a:prstGeom>
          <a:noFill/>
        </p:spPr>
        <p:txBody>
          <a:bodyPr wrap="square" lIns="0" tIns="0">
            <a:spAutoFit/>
          </a:bodyPr>
          <a:lstStyle/>
          <a:p>
            <a:r>
              <a:rPr sz="1600" b="1">
                <a:solidFill>
                  <a:srgbClr val="1F3353"/>
                </a:solidFill>
                <a:latin typeface="Segoe UI"/>
              </a:rPr>
              <a:t>Validate Findings -</a:t>
            </a:r>
            <a:r>
              <a:rPr sz="1600">
                <a:solidFill>
                  <a:srgbClr val="1F3353"/>
                </a:solidFill>
                <a:latin typeface="Segoe UI"/>
              </a:rPr>
              <a:t>The assessment identified potential servers that are missing threat management or patching software; it is recommended to confirm the automated findings as they may not detect all software.</a:t>
            </a:r>
          </a:p>
        </p:txBody>
      </p:sp>
      <p:sp>
        <p:nvSpPr>
          <p:cNvPr id="7" name="TextBox 6"/>
          <p:cNvSpPr txBox="1"/>
          <p:nvPr/>
        </p:nvSpPr>
        <p:spPr>
          <a:xfrm>
            <a:off x="1026000" y="2052000"/>
            <a:ext cx="7920000" cy="540000"/>
          </a:xfrm>
          <a:prstGeom prst="rect">
            <a:avLst/>
          </a:prstGeom>
          <a:noFill/>
        </p:spPr>
        <p:txBody>
          <a:bodyPr wrap="square" lIns="0" tIns="0">
            <a:spAutoFit/>
          </a:bodyPr>
          <a:lstStyle/>
          <a:p>
            <a:r>
              <a:rPr sz="1600" b="1">
                <a:solidFill>
                  <a:srgbClr val="1F3353"/>
                </a:solidFill>
                <a:latin typeface="Segoe UI"/>
              </a:rPr>
              <a:t>Enable Azure Arc - </a:t>
            </a:r>
            <a:r>
              <a:rPr sz="1600">
                <a:solidFill>
                  <a:srgbClr val="1F3353"/>
                </a:solidFill>
                <a:latin typeface="Segoe UI"/>
              </a:rPr>
              <a:t>- Agree upon the candidates to add into Azure ARC - integrating Defender, Azure Update and Extended Security Updates.</a:t>
            </a:r>
          </a:p>
        </p:txBody>
      </p:sp>
      <p:sp>
        <p:nvSpPr>
          <p:cNvPr id="8" name="TextBox 7"/>
          <p:cNvSpPr txBox="1"/>
          <p:nvPr/>
        </p:nvSpPr>
        <p:spPr>
          <a:xfrm>
            <a:off x="1026000" y="2901600"/>
            <a:ext cx="6516000" cy="291600"/>
          </a:xfrm>
          <a:prstGeom prst="rect">
            <a:avLst/>
          </a:prstGeom>
          <a:noFill/>
        </p:spPr>
        <p:txBody>
          <a:bodyPr wrap="square" lIns="0" tIns="0">
            <a:spAutoFit/>
          </a:bodyPr>
          <a:lstStyle/>
          <a:p>
            <a:r>
              <a:rPr sz="1600" b="1">
                <a:solidFill>
                  <a:srgbClr val="1F3353"/>
                </a:solidFill>
                <a:latin typeface="Segoe UI"/>
              </a:rPr>
              <a:t>Refine Security Roadmap - </a:t>
            </a:r>
            <a:r>
              <a:rPr sz="1600">
                <a:solidFill>
                  <a:srgbClr val="1F3353"/>
                </a:solidFill>
                <a:latin typeface="Segoe UI"/>
              </a:rPr>
              <a:t>Consider how the full Azure Security Suite will integrate with your Security Roadmap.</a:t>
            </a:r>
          </a:p>
        </p:txBody>
      </p:sp>
      <p:sp>
        <p:nvSpPr>
          <p:cNvPr id="9" name="TextBox 8"/>
          <p:cNvSpPr txBox="1"/>
          <p:nvPr/>
        </p:nvSpPr>
        <p:spPr>
          <a:xfrm>
            <a:off x="1026000" y="3888000"/>
            <a:ext cx="6516000" cy="291600"/>
          </a:xfrm>
          <a:prstGeom prst="rect">
            <a:avLst/>
          </a:prstGeom>
          <a:noFill/>
        </p:spPr>
        <p:txBody>
          <a:bodyPr wrap="square" lIns="0" tIns="0">
            <a:spAutoFit/>
          </a:bodyPr>
          <a:lstStyle/>
          <a:p>
            <a:r>
              <a:rPr sz="1600" b="1">
                <a:solidFill>
                  <a:srgbClr val="1F3353"/>
                </a:solidFill>
                <a:latin typeface="Segoe UI"/>
              </a:rPr>
              <a:t>Explore Microsoft Programs - </a:t>
            </a:r>
            <a:r>
              <a:rPr sz="1600">
                <a:solidFill>
                  <a:srgbClr val="1F3353"/>
                </a:solidFill>
                <a:latin typeface="Segoe UI"/>
              </a:rPr>
              <a:t>Access Microsoft funding, advisory, and partner programs designed to support and accelerate your cloud migration.</a:t>
            </a:r>
          </a:p>
        </p:txBody>
      </p:sp>
      <p:sp>
        <p:nvSpPr>
          <p:cNvPr id="10" name="Rectangle 9"/>
          <p:cNvSpPr/>
          <p:nvPr/>
        </p:nvSpPr>
        <p:spPr>
          <a:xfrm>
            <a:off x="723599" y="1389600"/>
            <a:ext cx="21600" cy="2642400"/>
          </a:xfrm>
          <a:prstGeom prst="rect">
            <a:avLst/>
          </a:prstGeom>
          <a:solidFill>
            <a:srgbClr val="CD9BC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1" name="Oval 10"/>
          <p:cNvSpPr/>
          <p:nvPr/>
        </p:nvSpPr>
        <p:spPr>
          <a:xfrm>
            <a:off x="662400" y="13536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2" name="Oval 11"/>
          <p:cNvSpPr/>
          <p:nvPr/>
        </p:nvSpPr>
        <p:spPr>
          <a:xfrm>
            <a:off x="669600" y="21204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3" name="Oval 12"/>
          <p:cNvSpPr/>
          <p:nvPr/>
        </p:nvSpPr>
        <p:spPr>
          <a:xfrm>
            <a:off x="669600" y="29268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14" name="Oval 13"/>
          <p:cNvSpPr/>
          <p:nvPr/>
        </p:nvSpPr>
        <p:spPr>
          <a:xfrm>
            <a:off x="669600" y="3956400"/>
            <a:ext cx="147600" cy="147600"/>
          </a:xfrm>
          <a:prstGeom prst="ellipse">
            <a:avLst/>
          </a:prstGeom>
          <a:solidFill>
            <a:srgbClr val="FFFFFF"/>
          </a:solidFill>
          <a:ln w="19050">
            <a:solidFill>
              <a:srgbClr val="CD9BCF"/>
            </a:solid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F5A2E9C7-30B4-41D8-8C3E-7B1D9F42E586</a:t>
            </a:r>
          </a:p>
        </p:txBody>
      </p:sp>
      <p:pic>
        <p:nvPicPr>
          <p:cNvPr id="3" name="Picture 2" descr="Important Considerations_compressed.png"/>
          <p:cNvPicPr>
            <a:picLocks noChangeAspect="1"/>
          </p:cNvPicPr>
          <p:nvPr/>
        </p:nvPicPr>
        <p:blipFill>
          <a:blip r:embed="rId2"/>
          <a:stretch>
            <a:fillRect/>
          </a:stretch>
        </p:blipFill>
        <p:spPr>
          <a:xfrm>
            <a:off x="0" y="-216000"/>
            <a:ext cx="12193200" cy="7228799"/>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6D3B9C12-47E5-42F0-91A7-2F8C5E9B34D1</a:t>
            </a:r>
          </a:p>
        </p:txBody>
      </p:sp>
      <p:pic>
        <p:nvPicPr>
          <p:cNvPr id="3" name="Picture 2" descr="General Disclaimers Static_compressed.png"/>
          <p:cNvPicPr>
            <a:picLocks noChangeAspect="1"/>
          </p:cNvPicPr>
          <p:nvPr/>
        </p:nvPicPr>
        <p:blipFill>
          <a:blip r:embed="rId2"/>
          <a:stretch>
            <a:fillRect/>
          </a:stretch>
        </p:blipFill>
        <p:spPr>
          <a:xfrm>
            <a:off x="-14400" y="-39600"/>
            <a:ext cx="12207599" cy="69012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92C79416-8116-405E-BF73-AEFB0C113A0B</a:t>
            </a:r>
          </a:p>
        </p:txBody>
      </p:sp>
      <p:pic>
        <p:nvPicPr>
          <p:cNvPr id="3" name="Picture 2" descr="Thank You Static_compressed.png"/>
          <p:cNvPicPr>
            <a:picLocks noChangeAspect="1"/>
          </p:cNvPicPr>
          <p:nvPr/>
        </p:nvPicPr>
        <p:blipFill>
          <a:blip r:embed="rId2"/>
          <a:stretch>
            <a:fillRect/>
          </a:stretch>
        </p:blipFill>
        <p:spPr>
          <a:xfrm>
            <a:off x="-10800" y="-32400"/>
            <a:ext cx="12193200" cy="69263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4E29C7D3-8B16-46A0-9D51-1C7A3B5F2E84</a:t>
            </a:r>
          </a:p>
        </p:txBody>
      </p:sp>
      <p:pic>
        <p:nvPicPr>
          <p:cNvPr id="3" name="Picture 2" descr="Candy BG4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62400" y="464400"/>
            <a:ext cx="11206800" cy="478800"/>
          </a:xfrm>
          <a:prstGeom prst="rect">
            <a:avLst/>
          </a:prstGeom>
          <a:noFill/>
        </p:spPr>
        <p:txBody>
          <a:bodyPr wrap="square" lIns="0" tIns="0" anchor="ctr">
            <a:spAutoFit/>
          </a:bodyPr>
          <a:lstStyle/>
          <a:p>
            <a:r>
              <a:rPr sz="2800">
                <a:solidFill>
                  <a:srgbClr val="1B2D49"/>
                </a:solidFill>
                <a:latin typeface="Segoe UI Semibold (Headings)"/>
              </a:rPr>
              <a:t>Security Snapshot</a:t>
            </a:r>
          </a:p>
        </p:txBody>
      </p:sp>
      <p:sp>
        <p:nvSpPr>
          <p:cNvPr id="6" name="TextBox 5"/>
          <p:cNvSpPr txBox="1"/>
          <p:nvPr/>
        </p:nvSpPr>
        <p:spPr>
          <a:xfrm>
            <a:off x="658800" y="946800"/>
            <a:ext cx="10796400" cy="478800"/>
          </a:xfrm>
          <a:prstGeom prst="rect">
            <a:avLst/>
          </a:prstGeom>
          <a:noFill/>
        </p:spPr>
        <p:txBody>
          <a:bodyPr wrap="square" lIns="0" tIns="0" anchor="ctr">
            <a:spAutoFit/>
          </a:bodyPr>
          <a:lstStyle/>
          <a:p>
            <a:r>
              <a:rPr sz="1400">
                <a:solidFill>
                  <a:srgbClr val="000000"/>
                </a:solidFill>
                <a:latin typeface="Aptos"/>
              </a:rPr>
              <a:t>Provides an overview of the current operating system support status, endpoint protection, and security tool coverage. The data highlights key coverage gaps, end-of-support risks, and redundancy in current security services. Use Azure Arc to rapidly improve security posture.</a:t>
            </a:r>
          </a:p>
        </p:txBody>
      </p:sp>
      <p:pic>
        <p:nvPicPr>
          <p:cNvPr id="7" name="Picture 6" descr="Security Coverage 1.png"/>
          <p:cNvPicPr>
            <a:picLocks noChangeAspect="1"/>
          </p:cNvPicPr>
          <p:nvPr/>
        </p:nvPicPr>
        <p:blipFill>
          <a:blip r:embed="rId3"/>
          <a:stretch>
            <a:fillRect/>
          </a:stretch>
        </p:blipFill>
        <p:spPr>
          <a:xfrm>
            <a:off x="1231200" y="1425600"/>
            <a:ext cx="10072800" cy="50472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A5B3C8F7-29E1-40D9-8E4C-6B2F3A91D75C</a:t>
            </a:r>
          </a:p>
        </p:txBody>
      </p:sp>
      <p:pic>
        <p:nvPicPr>
          <p:cNvPr id="3" name="Picture 2" descr="Candy BG4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Security Tool Sprawl</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Multiple endpoint, identity, and security monitoring tools found across the server estate. Consider rationalizing where possible to reduce complexity and overhead.</a:t>
            </a:r>
          </a:p>
        </p:txBody>
      </p:sp>
      <p:pic>
        <p:nvPicPr>
          <p:cNvPr id="7" name="Picture 6" descr="Security Tool Sprawl.png"/>
          <p:cNvPicPr>
            <a:picLocks noChangeAspect="1"/>
          </p:cNvPicPr>
          <p:nvPr/>
        </p:nvPicPr>
        <p:blipFill>
          <a:blip r:embed="rId3"/>
          <a:stretch>
            <a:fillRect/>
          </a:stretch>
        </p:blipFill>
        <p:spPr>
          <a:xfrm>
            <a:off x="1533600" y="1764000"/>
            <a:ext cx="9129600" cy="46404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9C41E2A7-6B3D-44F5-8D92-0F7A1E3C5B28</a:t>
            </a:r>
          </a:p>
        </p:txBody>
      </p:sp>
      <p:pic>
        <p:nvPicPr>
          <p:cNvPr id="3" name="Picture 2" descr="Candy BG4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0" y="230400"/>
            <a:ext cx="12193200" cy="6382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453600" y="482400"/>
            <a:ext cx="6883200" cy="540000"/>
          </a:xfrm>
          <a:prstGeom prst="rect">
            <a:avLst/>
          </a:prstGeom>
          <a:noFill/>
        </p:spPr>
        <p:txBody>
          <a:bodyPr wrap="square" lIns="0" tIns="0" anchor="ctr">
            <a:spAutoFit/>
          </a:bodyPr>
          <a:lstStyle/>
          <a:p>
            <a:r>
              <a:rPr sz="3200">
                <a:solidFill>
                  <a:srgbClr val="1B2D49"/>
                </a:solidFill>
                <a:latin typeface="Segoe UI Semibold (Headings)"/>
              </a:rPr>
              <a:t>Reducing Security Tool Overlap</a:t>
            </a:r>
          </a:p>
        </p:txBody>
      </p:sp>
      <p:sp>
        <p:nvSpPr>
          <p:cNvPr id="6" name="TextBox 5"/>
          <p:cNvSpPr txBox="1"/>
          <p:nvPr/>
        </p:nvSpPr>
        <p:spPr>
          <a:xfrm>
            <a:off x="453600" y="1076400"/>
            <a:ext cx="10450800" cy="478800"/>
          </a:xfrm>
          <a:prstGeom prst="rect">
            <a:avLst/>
          </a:prstGeom>
          <a:noFill/>
        </p:spPr>
        <p:txBody>
          <a:bodyPr wrap="square" lIns="0" tIns="0" anchor="ctr">
            <a:spAutoFit/>
          </a:bodyPr>
          <a:lstStyle/>
          <a:p>
            <a:r>
              <a:rPr sz="1400">
                <a:solidFill>
                  <a:srgbClr val="000000"/>
                </a:solidFill>
                <a:latin typeface="Aptos"/>
              </a:rPr>
              <a:t>This is an opportunity to simplify operations, cut costs, and improve coverage by consolidating around Microsoft's integrated security stack.</a:t>
            </a:r>
          </a:p>
        </p:txBody>
      </p:sp>
      <p:pic>
        <p:nvPicPr>
          <p:cNvPr id="7" name="Picture 6" descr="Security Tool Overlap_compressed.png"/>
          <p:cNvPicPr>
            <a:picLocks noChangeAspect="1"/>
          </p:cNvPicPr>
          <p:nvPr/>
        </p:nvPicPr>
        <p:blipFill>
          <a:blip r:embed="rId3"/>
          <a:stretch>
            <a:fillRect/>
          </a:stretch>
        </p:blipFill>
        <p:spPr>
          <a:xfrm>
            <a:off x="8532000" y="2077199"/>
            <a:ext cx="2905200" cy="4014000"/>
          </a:xfrm>
          <a:prstGeom prst="rect">
            <a:avLst/>
          </a:prstGeom>
        </p:spPr>
      </p:pic>
      <p:pic>
        <p:nvPicPr>
          <p:cNvPr id="8" name="Picture 7" descr="Security Tool Overlap Figure.png"/>
          <p:cNvPicPr>
            <a:picLocks noChangeAspect="1"/>
          </p:cNvPicPr>
          <p:nvPr/>
        </p:nvPicPr>
        <p:blipFill>
          <a:blip r:embed="rId4"/>
          <a:stretch>
            <a:fillRect/>
          </a:stretch>
        </p:blipFill>
        <p:spPr>
          <a:xfrm>
            <a:off x="8654400" y="2854800"/>
            <a:ext cx="2574000" cy="547200"/>
          </a:xfrm>
          <a:prstGeom prst="rect">
            <a:avLst/>
          </a:prstGeom>
        </p:spPr>
      </p:pic>
      <p:pic>
        <p:nvPicPr>
          <p:cNvPr id="9" name="Picture 8" descr="Security Tool Overlap 2.png"/>
          <p:cNvPicPr>
            <a:picLocks noChangeAspect="1"/>
          </p:cNvPicPr>
          <p:nvPr/>
        </p:nvPicPr>
        <p:blipFill>
          <a:blip r:embed="rId5"/>
          <a:stretch>
            <a:fillRect/>
          </a:stretch>
        </p:blipFill>
        <p:spPr>
          <a:xfrm>
            <a:off x="331200" y="1785600"/>
            <a:ext cx="7444800" cy="45756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8A71D2E6-39C5-4BFA-9D27-1C0B3E4F85A2</a:t>
            </a:r>
          </a:p>
        </p:txBody>
      </p:sp>
      <p:pic>
        <p:nvPicPr>
          <p:cNvPr id="3" name="Picture 2" descr="Candy BG5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540000" y="2476800"/>
            <a:ext cx="10983600" cy="22788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p:cNvSpPr/>
          <p:nvPr/>
        </p:nvSpPr>
        <p:spPr>
          <a:xfrm>
            <a:off x="540000" y="4604400"/>
            <a:ext cx="10976400" cy="154800"/>
          </a:xfrm>
          <a:prstGeom prst="rect">
            <a:avLst/>
          </a:prstGeom>
          <a:solidFill>
            <a:srgbClr val="8165D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1148400" y="3128400"/>
            <a:ext cx="5612400" cy="540000"/>
          </a:xfrm>
          <a:prstGeom prst="rect">
            <a:avLst/>
          </a:prstGeom>
          <a:noFill/>
        </p:spPr>
        <p:txBody>
          <a:bodyPr wrap="square" lIns="0" tIns="0" anchor="ctr">
            <a:spAutoFit/>
          </a:bodyPr>
          <a:lstStyle/>
          <a:p>
            <a:r>
              <a:rPr sz="3200">
                <a:solidFill>
                  <a:srgbClr val="000000"/>
                </a:solidFill>
                <a:latin typeface="Segoe UI Semibold (Headings)"/>
              </a:rPr>
              <a:t>Microsoft Defender for Cloud</a:t>
            </a:r>
          </a:p>
        </p:txBody>
      </p:sp>
      <p:sp>
        <p:nvSpPr>
          <p:cNvPr id="7" name="TextBox 6"/>
          <p:cNvSpPr txBox="1"/>
          <p:nvPr/>
        </p:nvSpPr>
        <p:spPr>
          <a:xfrm>
            <a:off x="1148400" y="3697200"/>
            <a:ext cx="7628400" cy="262800"/>
          </a:xfrm>
          <a:prstGeom prst="rect">
            <a:avLst/>
          </a:prstGeom>
          <a:noFill/>
        </p:spPr>
        <p:txBody>
          <a:bodyPr wrap="square" lIns="0" tIns="0" anchor="ctr">
            <a:spAutoFit/>
          </a:bodyPr>
          <a:lstStyle/>
          <a:p>
            <a:r>
              <a:rPr sz="1400">
                <a:solidFill>
                  <a:srgbClr val="000000"/>
                </a:solidFill>
                <a:latin typeface="Calibri (Body)"/>
              </a:rPr>
              <a:t>Multi-Cloud Security</a:t>
            </a:r>
          </a:p>
        </p:txBody>
      </p:sp>
      <p:pic>
        <p:nvPicPr>
          <p:cNvPr id="8" name="Picture 7" descr="Candy Shield_compressed.png"/>
          <p:cNvPicPr>
            <a:picLocks noChangeAspect="1"/>
          </p:cNvPicPr>
          <p:nvPr/>
        </p:nvPicPr>
        <p:blipFill>
          <a:blip r:embed="rId3"/>
          <a:stretch>
            <a:fillRect/>
          </a:stretch>
        </p:blipFill>
        <p:spPr>
          <a:xfrm>
            <a:off x="9316800" y="3013199"/>
            <a:ext cx="1220400" cy="1206000"/>
          </a:xfrm>
          <a:prstGeom prst="rect">
            <a:avLst/>
          </a:prstGeom>
        </p:spPr>
      </p:pic>
      <p:pic>
        <p:nvPicPr>
          <p:cNvPr id="9" name="Picture 8" descr="MicrosoftLogo_compressed.png"/>
          <p:cNvPicPr>
            <a:picLocks noChangeAspect="1"/>
          </p:cNvPicPr>
          <p:nvPr/>
        </p:nvPicPr>
        <p:blipFill>
          <a:blip r:embed="rId4"/>
          <a:stretch>
            <a:fillRect/>
          </a:stretch>
        </p:blipFill>
        <p:spPr>
          <a:xfrm>
            <a:off x="349200" y="6292800"/>
            <a:ext cx="1645200" cy="324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3B8F7C12-54A0-4E9D-9C63-2F1B7A5E8D40</a:t>
            </a:r>
          </a:p>
        </p:txBody>
      </p:sp>
      <p:pic>
        <p:nvPicPr>
          <p:cNvPr id="3" name="Picture 2" descr="Microsoft Defender for Cloud Static_compressed.png"/>
          <p:cNvPicPr>
            <a:picLocks noChangeAspect="1"/>
          </p:cNvPicPr>
          <p:nvPr/>
        </p:nvPicPr>
        <p:blipFill>
          <a:blip r:embed="rId2"/>
          <a:stretch>
            <a:fillRect/>
          </a:stretch>
        </p:blipFill>
        <p:spPr>
          <a:xfrm>
            <a:off x="0" y="-28800"/>
            <a:ext cx="12193200" cy="6955200"/>
          </a:xfrm>
          <a:prstGeom prst="rect">
            <a:avLst/>
          </a:prstGeom>
        </p:spPr>
      </p:pic>
      <p:sp>
        <p:nvSpPr>
          <p:cNvPr id="4" name="TextBox 3"/>
          <p:cNvSpPr txBox="1"/>
          <p:nvPr/>
        </p:nvSpPr>
        <p:spPr>
          <a:xfrm>
            <a:off x="1821599" y="4683600"/>
            <a:ext cx="8546400" cy="1983600"/>
          </a:xfrm>
          <a:prstGeom prst="rect">
            <a:avLst/>
          </a:prstGeom>
          <a:noFill/>
        </p:spPr>
        <p:txBody>
          <a:bodyPr wrap="square" lIns="0" tIns="0" anchor="ctr">
            <a:spAutoFit/>
          </a:bodyPr>
          <a:lstStyle/>
          <a:p>
            <a:pPr algn="l"/>
            <a:r>
              <a:rPr sz="1400">
                <a:solidFill>
                  <a:srgbClr val="000000"/>
                </a:solidFill>
                <a:latin typeface="Aptos"/>
              </a:rPr>
              <a:t>There are three core components:
</a:t>
            </a:r>
            <a:r>
              <a:rPr sz="1400">
                <a:latin typeface="Aptos"/>
              </a:rPr>
              <a:t>
</a:t>
            </a:r>
            <a:r>
              <a:rPr sz="1400">
                <a:solidFill>
                  <a:srgbClr val="000000"/>
                </a:solidFill>
                <a:latin typeface="Aptos"/>
              </a:rPr>
              <a:t>- </a:t>
            </a:r>
            <a:r>
              <a:rPr sz="1400">
                <a:solidFill>
                  <a:srgbClr val="000000"/>
                </a:solidFill>
                <a:latin typeface="Aptos"/>
                <a:hlinkClick r:id="rId3"/>
              </a:rPr>
              <a:t>Development Security Operations (DevSecOps)</a:t>
            </a:r>
            <a:r>
              <a:rPr sz="1400">
                <a:solidFill>
                  <a:srgbClr val="000000"/>
                </a:solidFill>
                <a:latin typeface="Aptos"/>
              </a:rPr>
              <a:t> manages code-level security across multicloud and multi-pipeline environments.
</a:t>
            </a:r>
            <a:r>
              <a:rPr sz="1400">
                <a:latin typeface="Aptos"/>
              </a:rPr>
              <a:t>
</a:t>
            </a:r>
            <a:r>
              <a:rPr sz="1400">
                <a:solidFill>
                  <a:srgbClr val="000000"/>
                </a:solidFill>
                <a:latin typeface="Aptos"/>
              </a:rPr>
              <a:t>- </a:t>
            </a:r>
            <a:r>
              <a:rPr sz="1400">
                <a:solidFill>
                  <a:srgbClr val="000000"/>
                </a:solidFill>
                <a:latin typeface="Aptos"/>
                <a:hlinkClick r:id="rId4"/>
              </a:rPr>
              <a:t>Cloud Security Posture Management (CSPM)</a:t>
            </a:r>
            <a:r>
              <a:rPr sz="1400">
                <a:solidFill>
                  <a:srgbClr val="000000"/>
                </a:solidFill>
                <a:latin typeface="Aptos"/>
              </a:rPr>
              <a:t> checks and improves the security posture of cloud resources.
</a:t>
            </a:r>
            <a:r>
              <a:rPr sz="1400">
                <a:latin typeface="Aptos"/>
              </a:rPr>
              <a:t>
</a:t>
            </a:r>
            <a:r>
              <a:rPr sz="1400">
                <a:solidFill>
                  <a:srgbClr val="000000"/>
                </a:solidFill>
                <a:latin typeface="Aptos"/>
              </a:rPr>
              <a:t>- </a:t>
            </a:r>
            <a:r>
              <a:rPr sz="1400">
                <a:solidFill>
                  <a:srgbClr val="000000"/>
                </a:solidFill>
                <a:latin typeface="Aptos"/>
                <a:hlinkClick r:id="rId5"/>
              </a:rPr>
              <a:t>Cloud Workload Protection Platform (CWPP)</a:t>
            </a:r>
            <a:r>
              <a:rPr sz="1400">
                <a:solidFill>
                  <a:srgbClr val="000000"/>
                </a:solidFill>
                <a:latin typeface="Aptos"/>
              </a:rPr>
              <a:t> checks and improves the security posture of cloud resources.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E2D4B7A9-17C6-49B3-92E0-6C4A3F5D81B7</a:t>
            </a:r>
          </a:p>
        </p:txBody>
      </p:sp>
      <p:pic>
        <p:nvPicPr>
          <p:cNvPr id="3" name="Picture 2" descr="Candy BG3_compressed.png"/>
          <p:cNvPicPr>
            <a:picLocks noChangeAspect="1"/>
          </p:cNvPicPr>
          <p:nvPr/>
        </p:nvPicPr>
        <p:blipFill>
          <a:blip r:embed="rId2"/>
          <a:stretch>
            <a:fillRect/>
          </a:stretch>
        </p:blipFill>
        <p:spPr>
          <a:xfrm>
            <a:off x="0" y="0"/>
            <a:ext cx="12193200" cy="6858000"/>
          </a:xfrm>
          <a:prstGeom prst="rect">
            <a:avLst/>
          </a:prstGeom>
        </p:spPr>
      </p:pic>
      <p:sp>
        <p:nvSpPr>
          <p:cNvPr id="4" name="Rectangle 3"/>
          <p:cNvSpPr/>
          <p:nvPr/>
        </p:nvSpPr>
        <p:spPr>
          <a:xfrm>
            <a:off x="1890000" y="950400"/>
            <a:ext cx="10033200" cy="5371200"/>
          </a:xfrm>
          <a:prstGeom prst="rect">
            <a:avLst/>
          </a:prstGeom>
          <a:solidFill>
            <a:srgbClr val="FFFFF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5" name="Rectangle 4"/>
          <p:cNvSpPr/>
          <p:nvPr/>
        </p:nvSpPr>
        <p:spPr>
          <a:xfrm>
            <a:off x="2833200" y="6321600"/>
            <a:ext cx="9090000" cy="133200"/>
          </a:xfrm>
          <a:prstGeom prst="rect">
            <a:avLst/>
          </a:prstGeom>
          <a:solidFill>
            <a:srgbClr val="8165DF"/>
          </a:solidFill>
          <a:ln>
            <a:noFill/>
          </a:ln>
        </p:spPr>
        <p:style>
          <a:lnRef idx="1">
            <a:schemeClr val="accent1"/>
          </a:lnRef>
          <a:fillRef idx="3">
            <a:schemeClr val="accent1"/>
          </a:fillRef>
          <a:effectRef idx="0">
            <a:schemeClr val="accent1"/>
          </a:effectRef>
          <a:fontRef idx="minor">
            <a:schemeClr val="lt1"/>
          </a:fontRef>
        </p:style>
        <p:txBody>
          <a:bodyPr rtlCol="0" anchor="ctr"/>
          <a:lstStyle/>
          <a:p>
            <a:pPr algn="ctr"/>
            <a:endParaRPr/>
          </a:p>
        </p:txBody>
      </p:sp>
      <p:sp>
        <p:nvSpPr>
          <p:cNvPr id="6" name="Rectangle 5"/>
          <p:cNvSpPr/>
          <p:nvPr/>
        </p:nvSpPr>
        <p:spPr>
          <a:xfrm>
            <a:off x="324000" y="0"/>
            <a:ext cx="3049200" cy="68580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349200" y="576000"/>
            <a:ext cx="3049200" cy="907200"/>
          </a:xfrm>
          <a:prstGeom prst="rect">
            <a:avLst/>
          </a:prstGeom>
          <a:noFill/>
        </p:spPr>
        <p:txBody>
          <a:bodyPr wrap="square" lIns="0" tIns="0" anchor="ctr">
            <a:spAutoFit/>
          </a:bodyPr>
          <a:lstStyle/>
          <a:p>
            <a:pPr algn="ctr"/>
            <a:r>
              <a:rPr sz="2800">
                <a:solidFill>
                  <a:srgbClr val="000000"/>
                </a:solidFill>
                <a:latin typeface="Segoe UI Semibold (Headings)"/>
              </a:rPr>
              <a:t>Threat Detection Coverage</a:t>
            </a:r>
          </a:p>
        </p:txBody>
      </p:sp>
      <p:sp>
        <p:nvSpPr>
          <p:cNvPr id="8" name="TextBox 7"/>
          <p:cNvSpPr txBox="1"/>
          <p:nvPr/>
        </p:nvSpPr>
        <p:spPr>
          <a:xfrm>
            <a:off x="684000" y="1962000"/>
            <a:ext cx="2124000" cy="4140000"/>
          </a:xfrm>
          <a:prstGeom prst="rect">
            <a:avLst/>
          </a:prstGeom>
          <a:noFill/>
        </p:spPr>
        <p:txBody>
          <a:bodyPr wrap="square" lIns="0" tIns="0">
            <a:spAutoFit/>
          </a:bodyPr>
          <a:lstStyle/>
          <a:p>
            <a:r>
              <a:rPr sz="1400">
                <a:solidFill>
                  <a:srgbClr val="000000"/>
                </a:solidFill>
                <a:latin typeface="Aptos"/>
              </a:rPr>
              <a:t>Scans results highlight detected endpoint threat-detection tools deployed whilst highlighting coverage gaps and product overlap.</a:t>
            </a:r>
            <a:r>
              <a:rPr sz="1400">
                <a:latin typeface="Aptos"/>
              </a:rPr>
              <a:t>
</a:t>
            </a:r>
            <a:r>
              <a:rPr sz="1400">
                <a:solidFill>
                  <a:srgbClr val="000000"/>
                </a:solidFill>
                <a:latin typeface="Aptos"/>
              </a:rPr>
              <a:t>Unprotected servers expand the attack surface, while duplicated agents add cost and alert noise.</a:t>
            </a:r>
            <a:r>
              <a:rPr sz="1400">
                <a:latin typeface="Aptos"/>
              </a:rPr>
              <a:t>
</a:t>
            </a:r>
            <a:r>
              <a:rPr sz="1400">
                <a:solidFill>
                  <a:srgbClr val="000000"/>
                </a:solidFill>
                <a:latin typeface="Aptos"/>
              </a:rPr>
              <a:t>Close the gaps immediately across on-prem and multicloud, then simplify as workloads move to Azure by standardizing on Defender plans managed in Defender for Cloud.</a:t>
            </a:r>
          </a:p>
        </p:txBody>
      </p:sp>
      <p:pic>
        <p:nvPicPr>
          <p:cNvPr id="9" name="Picture 8" descr="Threat Detection Install Coverage.png"/>
          <p:cNvPicPr>
            <a:picLocks noChangeAspect="1"/>
          </p:cNvPicPr>
          <p:nvPr/>
        </p:nvPicPr>
        <p:blipFill>
          <a:blip r:embed="rId3"/>
          <a:stretch>
            <a:fillRect/>
          </a:stretch>
        </p:blipFill>
        <p:spPr>
          <a:xfrm>
            <a:off x="3625200" y="2214000"/>
            <a:ext cx="4582800" cy="3139200"/>
          </a:xfrm>
          <a:prstGeom prst="rect">
            <a:avLst/>
          </a:prstGeom>
        </p:spPr>
      </p:pic>
      <p:pic>
        <p:nvPicPr>
          <p:cNvPr id="10" name="Picture 9" descr="Security Tools Detected.png"/>
          <p:cNvPicPr>
            <a:picLocks noChangeAspect="1"/>
          </p:cNvPicPr>
          <p:nvPr/>
        </p:nvPicPr>
        <p:blipFill>
          <a:blip r:embed="rId4"/>
          <a:stretch>
            <a:fillRect/>
          </a:stretch>
        </p:blipFill>
        <p:spPr>
          <a:xfrm>
            <a:off x="8582400" y="993599"/>
            <a:ext cx="2498400" cy="1454400"/>
          </a:xfrm>
          <a:prstGeom prst="rect">
            <a:avLst/>
          </a:prstGeom>
        </p:spPr>
      </p:pic>
      <p:sp>
        <p:nvSpPr>
          <p:cNvPr id="11" name="TextBox 10"/>
          <p:cNvSpPr txBox="1"/>
          <p:nvPr/>
        </p:nvSpPr>
        <p:spPr>
          <a:xfrm>
            <a:off x="4086000" y="5410800"/>
            <a:ext cx="3542400" cy="648000"/>
          </a:xfrm>
          <a:prstGeom prst="rect">
            <a:avLst/>
          </a:prstGeom>
          <a:noFill/>
        </p:spPr>
        <p:txBody>
          <a:bodyPr wrap="square" lIns="0" tIns="0" anchor="ctr">
            <a:spAutoFit/>
          </a:bodyPr>
          <a:lstStyle/>
          <a:p>
            <a:r>
              <a:rPr sz="1200">
                <a:solidFill>
                  <a:srgbClr val="000000"/>
                </a:solidFill>
                <a:latin typeface="Aptos"/>
              </a:rPr>
              <a:t>The listed threat protection software has been identified; however, additional solutions may also be installed that were not detected.</a:t>
            </a:r>
          </a:p>
        </p:txBody>
      </p:sp>
      <p:pic>
        <p:nvPicPr>
          <p:cNvPr id="12" name="Picture 11" descr="Threat Detection Options_compressed.png"/>
          <p:cNvPicPr>
            <a:picLocks noChangeAspect="1"/>
          </p:cNvPicPr>
          <p:nvPr/>
        </p:nvPicPr>
        <p:blipFill>
          <a:blip r:embed="rId5"/>
          <a:stretch>
            <a:fillRect/>
          </a:stretch>
        </p:blipFill>
        <p:spPr>
          <a:xfrm>
            <a:off x="8352000" y="2595600"/>
            <a:ext cx="3157200" cy="25848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8800"/>
            <a:ext cx="349200" cy="61200"/>
          </a:xfrm>
          <a:prstGeom prst="rect">
            <a:avLst/>
          </a:prstGeom>
          <a:noFill/>
        </p:spPr>
        <p:txBody>
          <a:bodyPr wrap="square" lIns="0" tIns="0">
            <a:spAutoFit/>
          </a:bodyPr>
          <a:lstStyle/>
          <a:p>
            <a:r>
              <a:rPr sz="100">
                <a:solidFill>
                  <a:srgbClr val="E6E6E6"/>
                </a:solidFill>
                <a:latin typeface="Segoe UI"/>
              </a:rPr>
              <a:t>66F4AE74-3313-4E7D-B1AE-7A00FD9F96EA</a:t>
            </a:r>
          </a:p>
        </p:txBody>
      </p:sp>
      <p:pic>
        <p:nvPicPr>
          <p:cNvPr id="3" name="Picture 2" descr="Defender for Servers Static_compressed.png"/>
          <p:cNvPicPr>
            <a:picLocks noChangeAspect="1"/>
          </p:cNvPicPr>
          <p:nvPr/>
        </p:nvPicPr>
        <p:blipFill>
          <a:blip r:embed="rId2"/>
          <a:stretch>
            <a:fillRect/>
          </a:stretch>
        </p:blipFill>
        <p:spPr>
          <a:xfrm>
            <a:off x="0" y="0"/>
            <a:ext cx="12193200" cy="6858000"/>
          </a:xfrm>
          <a:prstGeom prst="rect">
            <a:avLst/>
          </a:prstGeom>
        </p:spPr>
      </p:pic>
      <p:pic>
        <p:nvPicPr>
          <p:cNvPr id="4" name="Picture 3" descr="Threat Detection Tools Detected.png"/>
          <p:cNvPicPr>
            <a:picLocks noChangeAspect="1"/>
          </p:cNvPicPr>
          <p:nvPr/>
        </p:nvPicPr>
        <p:blipFill>
          <a:blip r:embed="rId3"/>
          <a:stretch>
            <a:fillRect/>
          </a:stretch>
        </p:blipFill>
        <p:spPr>
          <a:xfrm>
            <a:off x="5050800" y="1706400"/>
            <a:ext cx="3481200" cy="741600"/>
          </a:xfrm>
          <a:prstGeom prst="rect">
            <a:avLst/>
          </a:prstGeom>
        </p:spPr>
      </p:pic>
      <p:pic>
        <p:nvPicPr>
          <p:cNvPr id="5" name="Picture 4" descr="Defender for Servers Plans.png"/>
          <p:cNvPicPr>
            <a:picLocks noChangeAspect="1"/>
          </p:cNvPicPr>
          <p:nvPr/>
        </p:nvPicPr>
        <p:blipFill>
          <a:blip r:embed="rId4"/>
          <a:stretch>
            <a:fillRect/>
          </a:stretch>
        </p:blipFill>
        <p:spPr>
          <a:xfrm>
            <a:off x="4982400" y="2660400"/>
            <a:ext cx="5871600" cy="1184400"/>
          </a:xfrm>
          <a:prstGeom prst="rect">
            <a:avLst/>
          </a:prstGeom>
        </p:spPr>
      </p:pic>
      <p:pic>
        <p:nvPicPr>
          <p:cNvPr id="6" name="Picture 5" descr="Purple Box_compressed.png"/>
          <p:cNvPicPr>
            <a:picLocks noChangeAspect="1"/>
          </p:cNvPicPr>
          <p:nvPr/>
        </p:nvPicPr>
        <p:blipFill>
          <a:blip r:embed="rId5"/>
          <a:stretch>
            <a:fillRect/>
          </a:stretch>
        </p:blipFill>
        <p:spPr>
          <a:xfrm>
            <a:off x="961200" y="5446800"/>
            <a:ext cx="1918800" cy="597600"/>
          </a:xfrm>
          <a:prstGeom prst="rect">
            <a:avLst/>
          </a:prstGeom>
        </p:spPr>
      </p:pic>
      <p:sp>
        <p:nvSpPr>
          <p:cNvPr id="7" name="TextBox 6"/>
          <p:cNvSpPr txBox="1"/>
          <p:nvPr/>
        </p:nvSpPr>
        <p:spPr>
          <a:xfrm>
            <a:off x="1551599" y="5641200"/>
            <a:ext cx="1166400" cy="230400"/>
          </a:xfrm>
          <a:prstGeom prst="rect">
            <a:avLst/>
          </a:prstGeom>
          <a:noFill/>
        </p:spPr>
        <p:txBody>
          <a:bodyPr wrap="square" lIns="0" tIns="0">
            <a:spAutoFit/>
          </a:bodyPr>
          <a:lstStyle/>
          <a:p>
            <a:r>
              <a:rPr sz="1200">
                <a:solidFill>
                  <a:srgbClr val="FFFFFF"/>
                </a:solidFill>
                <a:latin typeface="Segoe UI Semibold"/>
                <a:hlinkClick r:id="rId6"/>
              </a:rPr>
              <a:t>Learn More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TotalTime>
  <Words>770</Words>
  <Application>Microsoft Office PowerPoint</Application>
  <PresentationFormat>Custom</PresentationFormat>
  <Paragraphs>75</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Andy Lyons</cp:lastModifiedBy>
  <cp:revision>6</cp:revision>
  <dcterms:created xsi:type="dcterms:W3CDTF">2013-01-27T09:14:16Z</dcterms:created>
  <dcterms:modified xsi:type="dcterms:W3CDTF">2025-10-29T08:20:04Z</dcterms:modified>
  <cp:category/>
</cp:coreProperties>
</file>