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37" r:id="rId21"/>
    <p:sldId id="276" r:id="rId22"/>
    <p:sldId id="277" r:id="rId23"/>
    <p:sldId id="278" r:id="rId24"/>
    <p:sldId id="279" r:id="rId25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A70DA-9B55-B14E-8B70-1982C0B7426E}" v="10" dt="2025-09-03T13:30:43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2"/>
    <p:restoredTop sz="94689"/>
  </p:normalViewPr>
  <p:slideViewPr>
    <p:cSldViewPr snapToGrid="0" snapToObjects="1">
      <p:cViewPr>
        <p:scale>
          <a:sx n="244" d="100"/>
          <a:sy n="244" d="100"/>
        </p:scale>
        <p:origin x="1680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Lyons" userId="928fed80-9cfc-4658-9f78-13df2e979927" providerId="ADAL" clId="{4E6A70DA-9B55-B14E-8B70-1982C0B7426E}"/>
    <pc:docChg chg="custSel modSld">
      <pc:chgData name="Andy Lyons" userId="928fed80-9cfc-4658-9f78-13df2e979927" providerId="ADAL" clId="{4E6A70DA-9B55-B14E-8B70-1982C0B7426E}" dt="2025-09-03T13:31:10.146" v="98" actId="1076"/>
      <pc:docMkLst>
        <pc:docMk/>
      </pc:docMkLst>
      <pc:sldChg chg="addSp delSp modSp mod">
        <pc:chgData name="Andy Lyons" userId="928fed80-9cfc-4658-9f78-13df2e979927" providerId="ADAL" clId="{4E6A70DA-9B55-B14E-8B70-1982C0B7426E}" dt="2025-09-03T13:31:10.146" v="98" actId="1076"/>
        <pc:sldMkLst>
          <pc:docMk/>
          <pc:sldMk cId="0" sldId="262"/>
        </pc:sldMkLst>
        <pc:picChg chg="del">
          <ac:chgData name="Andy Lyons" userId="928fed80-9cfc-4658-9f78-13df2e979927" providerId="ADAL" clId="{4E6A70DA-9B55-B14E-8B70-1982C0B7426E}" dt="2025-09-03T13:29:33.391" v="37" actId="478"/>
          <ac:picMkLst>
            <pc:docMk/>
            <pc:sldMk cId="0" sldId="262"/>
            <ac:picMk id="7" creationId="{00000000-0000-0000-0000-000000000000}"/>
          </ac:picMkLst>
        </pc:picChg>
        <pc:picChg chg="del">
          <ac:chgData name="Andy Lyons" userId="928fed80-9cfc-4658-9f78-13df2e979927" providerId="ADAL" clId="{4E6A70DA-9B55-B14E-8B70-1982C0B7426E}" dt="2025-09-03T13:30:40.357" v="89" actId="478"/>
          <ac:picMkLst>
            <pc:docMk/>
            <pc:sldMk cId="0" sldId="262"/>
            <ac:picMk id="8" creationId="{00000000-0000-0000-0000-000000000000}"/>
          </ac:picMkLst>
        </pc:picChg>
        <pc:picChg chg="add del mod">
          <ac:chgData name="Andy Lyons" userId="928fed80-9cfc-4658-9f78-13df2e979927" providerId="ADAL" clId="{4E6A70DA-9B55-B14E-8B70-1982C0B7426E}" dt="2025-09-03T13:29:34.708" v="38" actId="478"/>
          <ac:picMkLst>
            <pc:docMk/>
            <pc:sldMk cId="0" sldId="262"/>
            <ac:picMk id="9" creationId="{98E35A71-8509-13E6-F0B7-BEC16DE75400}"/>
          </ac:picMkLst>
        </pc:picChg>
        <pc:picChg chg="add del mod">
          <ac:chgData name="Andy Lyons" userId="928fed80-9cfc-4658-9f78-13df2e979927" providerId="ADAL" clId="{4E6A70DA-9B55-B14E-8B70-1982C0B7426E}" dt="2025-09-03T13:29:35.382" v="39" actId="478"/>
          <ac:picMkLst>
            <pc:docMk/>
            <pc:sldMk cId="0" sldId="262"/>
            <ac:picMk id="10" creationId="{86032003-9EDB-4AFF-53C5-7C023E5F0A90}"/>
          </ac:picMkLst>
        </pc:picChg>
        <pc:picChg chg="add del mod">
          <ac:chgData name="Andy Lyons" userId="928fed80-9cfc-4658-9f78-13df2e979927" providerId="ADAL" clId="{4E6A70DA-9B55-B14E-8B70-1982C0B7426E}" dt="2025-09-03T13:29:36.933" v="41" actId="478"/>
          <ac:picMkLst>
            <pc:docMk/>
            <pc:sldMk cId="0" sldId="262"/>
            <ac:picMk id="11" creationId="{F9B7F8C7-4892-8BD1-CA71-62AF5450767C}"/>
          </ac:picMkLst>
        </pc:picChg>
        <pc:picChg chg="add del mod">
          <ac:chgData name="Andy Lyons" userId="928fed80-9cfc-4658-9f78-13df2e979927" providerId="ADAL" clId="{4E6A70DA-9B55-B14E-8B70-1982C0B7426E}" dt="2025-09-03T13:28:08.288" v="21" actId="21"/>
          <ac:picMkLst>
            <pc:docMk/>
            <pc:sldMk cId="0" sldId="262"/>
            <ac:picMk id="12" creationId="{2BE4D1FE-66F9-B068-6739-92AD946D0898}"/>
          </ac:picMkLst>
        </pc:picChg>
        <pc:picChg chg="add mod">
          <ac:chgData name="Andy Lyons" userId="928fed80-9cfc-4658-9f78-13df2e979927" providerId="ADAL" clId="{4E6A70DA-9B55-B14E-8B70-1982C0B7426E}" dt="2025-09-03T13:28:05.734" v="19" actId="14100"/>
          <ac:picMkLst>
            <pc:docMk/>
            <pc:sldMk cId="0" sldId="262"/>
            <ac:picMk id="13" creationId="{D94969BE-7D71-4ECB-8B69-8697031E9F9D}"/>
          </ac:picMkLst>
        </pc:picChg>
        <pc:picChg chg="add del mod">
          <ac:chgData name="Andy Lyons" userId="928fed80-9cfc-4658-9f78-13df2e979927" providerId="ADAL" clId="{4E6A70DA-9B55-B14E-8B70-1982C0B7426E}" dt="2025-09-03T13:29:37.550" v="42" actId="478"/>
          <ac:picMkLst>
            <pc:docMk/>
            <pc:sldMk cId="0" sldId="262"/>
            <ac:picMk id="14" creationId="{06DF1024-1E59-EE7E-9D82-732F93D857F9}"/>
          </ac:picMkLst>
        </pc:picChg>
        <pc:picChg chg="add del mod">
          <ac:chgData name="Andy Lyons" userId="928fed80-9cfc-4658-9f78-13df2e979927" providerId="ADAL" clId="{4E6A70DA-9B55-B14E-8B70-1982C0B7426E}" dt="2025-09-03T13:29:36.144" v="40" actId="478"/>
          <ac:picMkLst>
            <pc:docMk/>
            <pc:sldMk cId="0" sldId="262"/>
            <ac:picMk id="15" creationId="{3D7CC8B5-F5A8-163C-EE2B-5717DCCB7A6B}"/>
          </ac:picMkLst>
        </pc:picChg>
        <pc:picChg chg="add mod">
          <ac:chgData name="Andy Lyons" userId="928fed80-9cfc-4658-9f78-13df2e979927" providerId="ADAL" clId="{4E6A70DA-9B55-B14E-8B70-1982C0B7426E}" dt="2025-09-03T13:29:45.606" v="44" actId="1076"/>
          <ac:picMkLst>
            <pc:docMk/>
            <pc:sldMk cId="0" sldId="262"/>
            <ac:picMk id="16" creationId="{C9B35DEA-9B86-30D2-F26C-C3A601B22425}"/>
          </ac:picMkLst>
        </pc:picChg>
        <pc:picChg chg="add del mod">
          <ac:chgData name="Andy Lyons" userId="928fed80-9cfc-4658-9f78-13df2e979927" providerId="ADAL" clId="{4E6A70DA-9B55-B14E-8B70-1982C0B7426E}" dt="2025-09-03T13:30:43.077" v="90" actId="478"/>
          <ac:picMkLst>
            <pc:docMk/>
            <pc:sldMk cId="0" sldId="262"/>
            <ac:picMk id="17" creationId="{58B2F60F-4F66-75F1-F87F-65CEBBB0EA88}"/>
          </ac:picMkLst>
        </pc:picChg>
        <pc:picChg chg="add mod">
          <ac:chgData name="Andy Lyons" userId="928fed80-9cfc-4658-9f78-13df2e979927" providerId="ADAL" clId="{4E6A70DA-9B55-B14E-8B70-1982C0B7426E}" dt="2025-09-03T13:31:10.146" v="98" actId="1076"/>
          <ac:picMkLst>
            <pc:docMk/>
            <pc:sldMk cId="0" sldId="262"/>
            <ac:picMk id="18" creationId="{1AEC053E-D198-36ED-C40C-6040180538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6368-F560-2A49-8974-454B5CF55F9E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566D-0825-274B-A5C2-B8A27EA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42DA-E6A5-591E-4503-335910931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EA3B5-B592-D4FE-26DF-6F818CF84C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70F606-3A8C-727E-F004-781E79D64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6864-1904-7F54-C545-20D234B96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9789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zure.microsoft.com/en-us/blog/forrester-study-finds-228-percent-roi-when-modernizing-applications-on-azure-paas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4EAB1E31-E20D-4A5A-88A0-262E5757FFDA</a:t>
            </a:r>
          </a:p>
        </p:txBody>
      </p:sp>
      <p:pic>
        <p:nvPicPr>
          <p:cNvPr id="3" name="Picture 2" descr="Candy BG 1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4" name="Picture 3" descr="Microsoft Logo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468000"/>
            <a:ext cx="1461599" cy="313200"/>
          </a:xfrm>
          <a:prstGeom prst="rect">
            <a:avLst/>
          </a:prstGeom>
        </p:spPr>
      </p:pic>
      <p:pic>
        <p:nvPicPr>
          <p:cNvPr id="5" name="Picture 4" descr="Dr Migrate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6105600"/>
            <a:ext cx="1738800" cy="378000"/>
          </a:xfrm>
          <a:prstGeom prst="rect">
            <a:avLst/>
          </a:prstGeom>
        </p:spPr>
      </p:pic>
      <p:pic>
        <p:nvPicPr>
          <p:cNvPr id="6" name="Picture 5" descr="Contrast Box_compress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" y="1944000"/>
            <a:ext cx="8492400" cy="24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600" y="2786400"/>
            <a:ext cx="6120000" cy="5400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3200">
                <a:solidFill>
                  <a:srgbClr val="000000"/>
                </a:solidFill>
                <a:latin typeface="Segoe UI Semibold (Headings)"/>
              </a:rPr>
              <a:t>Migration Strategy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600" y="3412800"/>
            <a:ext cx="7920000" cy="324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 dirty="0">
                <a:solidFill>
                  <a:srgbClr val="000000"/>
                </a:solidFill>
                <a:latin typeface="Segoe UI (Body)"/>
              </a:rPr>
              <a:t>Prepared for </a:t>
            </a:r>
            <a:r>
              <a:rPr lang="en-AU" sz="1800" b="1" dirty="0">
                <a:solidFill>
                  <a:srgbClr val="000000"/>
                </a:solidFill>
                <a:latin typeface="Segoe UI (Body)"/>
              </a:rPr>
              <a:t>Contoso</a:t>
            </a:r>
            <a:endParaRPr sz="1800" b="1" dirty="0">
              <a:solidFill>
                <a:srgbClr val="000000"/>
              </a:solidFill>
              <a:latin typeface="Segoe UI (Body)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93B9380-27B7-09F3-DDFD-29C8E79D6788}"/>
              </a:ext>
            </a:extLst>
          </p:cNvPr>
          <p:cNvSpPr/>
          <p:nvPr/>
        </p:nvSpPr>
        <p:spPr>
          <a:xfrm>
            <a:off x="5331927" y="4483435"/>
            <a:ext cx="3491346" cy="537130"/>
          </a:xfrm>
          <a:prstGeom prst="roundRect">
            <a:avLst/>
          </a:prstGeom>
          <a:solidFill>
            <a:schemeClr val="bg1"/>
          </a:solidFill>
          <a:ln w="38100" cap="flat">
            <a:gradFill flip="none" rotWithShape="1">
              <a:gsLst>
                <a:gs pos="0">
                  <a:srgbClr val="FF5C39"/>
                </a:gs>
                <a:gs pos="51000">
                  <a:srgbClr val="C03BC4"/>
                </a:gs>
                <a:gs pos="100000">
                  <a:srgbClr val="0078D4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/>
          </a:ln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Aptos" panose="020B0004020202020204" pitchFamily="34" charset="0"/>
                <a:cs typeface="Segoe Sans Text Semibold"/>
              </a:rPr>
              <a:t>Sample Report</a:t>
            </a:r>
            <a:endParaRPr lang="en-US" sz="1400" b="1" dirty="0">
              <a:solidFill>
                <a:schemeClr val="tx1"/>
              </a:solidFill>
              <a:latin typeface="Aptos" panose="020B0004020202020204" pitchFamily="34" charset="0"/>
              <a:cs typeface="Segoe Sans Tex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A0927E0C-B409-4F05-8088-BA2B88AA888E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92400" y="6156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How the Plan Was Developed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400" y="12204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A structured, insight-driven process was applied to analyze the current environment, identify modernization and optimization opportunities, and deliver a migration plan that aligns with business priorities, technical objectives, and cost efficiency goals.</a:t>
            </a:r>
          </a:p>
        </p:txBody>
      </p:sp>
      <p:pic>
        <p:nvPicPr>
          <p:cNvPr id="7" name="Picture 6" descr="Approach Taken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00" y="2300400"/>
            <a:ext cx="10616400" cy="279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38EF4471-FFF9-4810-AF5D-AE6E45592708</a:t>
            </a:r>
          </a:p>
        </p:txBody>
      </p:sp>
      <p:pic>
        <p:nvPicPr>
          <p:cNvPr id="3" name="Picture 2" descr="Light Modernization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200"/>
            <a:ext cx="12193200" cy="708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000" y="460800"/>
            <a:ext cx="2847600" cy="7848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2400">
                <a:solidFill>
                  <a:srgbClr val="000000"/>
                </a:solidFill>
                <a:latin typeface="Segoe UI Semibold (Headings)"/>
              </a:rPr>
              <a:t>Migration Goals &amp; Pathway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00" y="1411200"/>
            <a:ext cx="2847600" cy="1339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200">
                <a:solidFill>
                  <a:srgbClr val="000000"/>
                </a:solidFill>
                <a:latin typeface="Aptos"/>
              </a:rPr>
              <a:t>Based on the goals captured, a migration pathway has been identified that aligns with your broader business priorities.</a:t>
            </a:r>
            <a:r>
              <a:rPr sz="1200">
                <a:latin typeface="Aptos"/>
              </a:rPr>
              <a:t>
</a:t>
            </a:r>
            <a:r>
              <a:rPr sz="1200">
                <a:solidFill>
                  <a:srgbClr val="000000"/>
                </a:solidFill>
                <a:latin typeface="Aptos"/>
              </a:rPr>
              <a:t>This helps ensure that all planning and decisions remain consistent with your strategic direction.</a:t>
            </a:r>
          </a:p>
        </p:txBody>
      </p:sp>
      <p:pic>
        <p:nvPicPr>
          <p:cNvPr id="6" name="Picture 5" descr="Light Moderniz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0" y="734400"/>
            <a:ext cx="5774400" cy="2556000"/>
          </a:xfrm>
          <a:prstGeom prst="rect">
            <a:avLst/>
          </a:prstGeom>
        </p:spPr>
      </p:pic>
      <p:pic>
        <p:nvPicPr>
          <p:cNvPr id="7" name="Picture 6" descr="Light Modernization Dates 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0" y="5072400"/>
            <a:ext cx="2908800" cy="554400"/>
          </a:xfrm>
          <a:prstGeom prst="rect">
            <a:avLst/>
          </a:prstGeom>
        </p:spPr>
      </p:pic>
      <p:pic>
        <p:nvPicPr>
          <p:cNvPr id="8" name="Picture 7" descr="Light Modernization Dates Finis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00" y="5709600"/>
            <a:ext cx="2908800" cy="5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5D008A8E-2EF0-4E2D-81AB-FCEE43026A94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62400" y="3456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Defined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00" y="8532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Your server inventory has been transformed into an </a:t>
            </a:r>
            <a:r>
              <a:rPr sz="1400" b="1">
                <a:solidFill>
                  <a:srgbClr val="000000"/>
                </a:solidFill>
                <a:latin typeface="Aptos"/>
              </a:rPr>
              <a:t>application-centric view</a:t>
            </a:r>
            <a:r>
              <a:rPr sz="1400">
                <a:solidFill>
                  <a:srgbClr val="000000"/>
                </a:solidFill>
                <a:latin typeface="Aptos"/>
              </a:rPr>
              <a:t>, mapping each workload to its hosting servers and dependencies. This provides the foundation for applying </a:t>
            </a:r>
            <a:r>
              <a:rPr sz="1400" b="1">
                <a:solidFill>
                  <a:srgbClr val="000000"/>
                </a:solidFill>
                <a:latin typeface="Aptos"/>
              </a:rPr>
              <a:t>clear 6R strategies</a:t>
            </a:r>
            <a:r>
              <a:rPr sz="1400">
                <a:solidFill>
                  <a:srgbClr val="000000"/>
                </a:solidFill>
                <a:latin typeface="Aptos"/>
              </a:rPr>
              <a:t> and developing precise, workload-level migration plans.</a:t>
            </a:r>
          </a:p>
        </p:txBody>
      </p:sp>
      <p:pic>
        <p:nvPicPr>
          <p:cNvPr id="7" name="Picture 6" descr="Defined Applica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" y="1440000"/>
            <a:ext cx="10069200" cy="4964400"/>
          </a:xfrm>
          <a:prstGeom prst="rect">
            <a:avLst/>
          </a:prstGeom>
        </p:spPr>
      </p:pic>
      <p:pic>
        <p:nvPicPr>
          <p:cNvPr id="8" name="Picture 7" descr="Purple Box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0" y="4896000"/>
            <a:ext cx="2268000" cy="131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400" y="5277600"/>
            <a:ext cx="1944000" cy="6012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ctr"/>
            <a:r>
              <a:rPr sz="1200">
                <a:solidFill>
                  <a:srgbClr val="FFFFFF"/>
                </a:solidFill>
                <a:latin typeface="Aptos"/>
              </a:rPr>
              <a:t>Unmapped servers can be reviewed and added to the plan at any point.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CDF9C190-FDA7-4F7A-B328-E395BB0E4F58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62400" y="4860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Application Strategy Rating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00" y="10620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By aligning each application to a defined long-term strategy, we gain a clear view of its future role. This insight drives smarter prioritization, ensuring modernization efforts and migration investments are focused where they deliver the greatest value.</a:t>
            </a:r>
          </a:p>
        </p:txBody>
      </p:sp>
      <p:pic>
        <p:nvPicPr>
          <p:cNvPr id="7" name="Picture 6" descr="App Strate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000" y="1598400"/>
            <a:ext cx="8243999" cy="488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CAADFA44-89CB-49DE-B159-204F55A7471C</a:t>
            </a:r>
          </a:p>
        </p:txBody>
      </p:sp>
      <p:pic>
        <p:nvPicPr>
          <p:cNvPr id="3" name="Picture 2" descr="Candy BG3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0000" y="950400"/>
            <a:ext cx="10033200" cy="537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33200" y="6321600"/>
            <a:ext cx="9090000" cy="1332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24000" y="0"/>
            <a:ext cx="289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48000" y="597600"/>
            <a:ext cx="2329200" cy="7848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2400">
                <a:solidFill>
                  <a:srgbClr val="000000"/>
                </a:solidFill>
                <a:latin typeface="Segoe UI Semibold (Headings)"/>
              </a:rPr>
              <a:t>'6R' Migration Treatments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800" y="2484000"/>
            <a:ext cx="2462400" cy="19404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200">
                <a:solidFill>
                  <a:srgbClr val="000000"/>
                </a:solidFill>
                <a:latin typeface="Aptos"/>
              </a:rPr>
              <a:t>By evaluating each application's technical components and designated Application Strategy, the most suitable 6R migration treatment has been assigned.</a:t>
            </a:r>
            <a:r>
              <a:rPr sz="1200">
                <a:latin typeface="Aptos"/>
              </a:rPr>
              <a:t>
</a:t>
            </a:r>
            <a:r>
              <a:rPr sz="1200">
                <a:solidFill>
                  <a:srgbClr val="000000"/>
                </a:solidFill>
                <a:latin typeface="Aptos"/>
              </a:rPr>
              <a:t>This assignment directs the primary migration approach, determining how each application will be handled.</a:t>
            </a:r>
          </a:p>
        </p:txBody>
      </p:sp>
      <p:pic>
        <p:nvPicPr>
          <p:cNvPr id="9" name="Picture 8" descr="Purple Box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99" y="4881600"/>
            <a:ext cx="2480400" cy="131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400" y="5184000"/>
            <a:ext cx="2206800" cy="784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ctr"/>
            <a:r>
              <a:rPr sz="1200">
                <a:solidFill>
                  <a:srgbClr val="FFFFFF"/>
                </a:solidFill>
                <a:latin typeface="Calibri (Body)"/>
              </a:rPr>
              <a:t>Servers not mapped to an application that are marked in scope have been assigned to Rehost</a:t>
            </a:r>
          </a:p>
        </p:txBody>
      </p:sp>
      <p:pic>
        <p:nvPicPr>
          <p:cNvPr id="11" name="Picture 10" descr="6R Migration Treatments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0" y="1429200"/>
            <a:ext cx="2199600" cy="921600"/>
          </a:xfrm>
          <a:prstGeom prst="rect">
            <a:avLst/>
          </a:prstGeom>
        </p:spPr>
      </p:pic>
      <p:pic>
        <p:nvPicPr>
          <p:cNvPr id="12" name="Picture 11" descr="6R Migration Treatments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399" y="1119600"/>
            <a:ext cx="7700400" cy="498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F6185FFA-F276-47BF-AD6A-791E0C919018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62400" y="3456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Planned Optimization &amp; Enhancements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00" y="8244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This summary highlights the key optimization, modernization, and service enhancements identified through the treatment planning process, providing a clear view of the outcomes that will guide execution.</a:t>
            </a:r>
          </a:p>
        </p:txBody>
      </p:sp>
      <p:pic>
        <p:nvPicPr>
          <p:cNvPr id="7" name="Picture 6" descr="Curved Border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0" y="1530000"/>
            <a:ext cx="3556800" cy="4874400"/>
          </a:xfrm>
          <a:prstGeom prst="rect">
            <a:avLst/>
          </a:prstGeom>
        </p:spPr>
      </p:pic>
      <p:pic>
        <p:nvPicPr>
          <p:cNvPr id="8" name="Picture 7" descr="Curved Border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600" y="1530000"/>
            <a:ext cx="3556800" cy="4874400"/>
          </a:xfrm>
          <a:prstGeom prst="rect">
            <a:avLst/>
          </a:prstGeom>
        </p:spPr>
      </p:pic>
      <p:pic>
        <p:nvPicPr>
          <p:cNvPr id="9" name="Picture 8" descr="Curved Border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400" y="1530000"/>
            <a:ext cx="3556800" cy="487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00" y="1796400"/>
            <a:ext cx="3045600" cy="8316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 algn="ctr"/>
            <a:r>
              <a:rPr sz="1800" b="1">
                <a:solidFill>
                  <a:srgbClr val="4F80BD"/>
                </a:solidFill>
                <a:latin typeface="Segoe UI Semibold (Headings)"/>
              </a:rPr>
              <a:t>Optimization</a:t>
            </a:r>
            <a:r>
              <a:rPr sz="1800">
                <a:latin typeface="Segoe UI Semibold (Headings)"/>
              </a:rPr>
              <a:t>
</a:t>
            </a:r>
            <a:r>
              <a:rPr sz="1100">
                <a:solidFill>
                  <a:srgbClr val="000000"/>
                </a:solidFill>
                <a:latin typeface="Calibri (Body)"/>
              </a:rPr>
              <a:t>Reduce waste and improve efficiency through right-sizing of compute, memory, and storage for rehosted servers.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7200" y="1796400"/>
            <a:ext cx="2962800" cy="8316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 algn="ctr"/>
            <a:r>
              <a:rPr sz="1800" b="1">
                <a:solidFill>
                  <a:srgbClr val="4F80BD"/>
                </a:solidFill>
                <a:latin typeface="Segoe UI Semibold (Headings)"/>
              </a:rPr>
              <a:t>Modernize</a:t>
            </a:r>
            <a:r>
              <a:rPr sz="1800">
                <a:latin typeface="Segoe UI Semibold (Headings)"/>
              </a:rPr>
              <a:t>
</a:t>
            </a:r>
            <a:r>
              <a:rPr sz="1100">
                <a:solidFill>
                  <a:srgbClr val="000000"/>
                </a:solidFill>
                <a:latin typeface="Calibri (Body)"/>
              </a:rPr>
              <a:t>Consolidate workloads and shift to Azure-native services to unlock scalability, automation, and cost benefits.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6400" y="1720800"/>
            <a:ext cx="3128400" cy="8316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 algn="ctr"/>
            <a:r>
              <a:rPr sz="1800" b="1">
                <a:solidFill>
                  <a:srgbClr val="4F80BD"/>
                </a:solidFill>
                <a:latin typeface="Segoe UI Semibold (Headings)"/>
              </a:rPr>
              <a:t>Enhance</a:t>
            </a:r>
            <a:r>
              <a:rPr sz="1800">
                <a:latin typeface="Segoe UI Semibold (Headings)"/>
              </a:rPr>
              <a:t>
</a:t>
            </a:r>
            <a:r>
              <a:rPr sz="1100">
                <a:solidFill>
                  <a:srgbClr val="000000"/>
                </a:solidFill>
                <a:latin typeface="Calibri (Body)"/>
              </a:rPr>
              <a:t>Strengthen security posture and modern IT operations by replacing legacy tools with integrated Azure solutions.</a:t>
            </a:r>
          </a:p>
        </p:txBody>
      </p:sp>
      <p:pic>
        <p:nvPicPr>
          <p:cNvPr id="13" name="Picture 12" descr="IT Modernization Visual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9" y="2739600"/>
            <a:ext cx="3232800" cy="2617200"/>
          </a:xfrm>
          <a:prstGeom prst="rect">
            <a:avLst/>
          </a:prstGeom>
        </p:spPr>
      </p:pic>
      <p:pic>
        <p:nvPicPr>
          <p:cNvPr id="14" name="Picture 13" descr="IT Modernization Visual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200" y="2545200"/>
            <a:ext cx="2818800" cy="1231200"/>
          </a:xfrm>
          <a:prstGeom prst="rect">
            <a:avLst/>
          </a:prstGeom>
        </p:spPr>
      </p:pic>
      <p:pic>
        <p:nvPicPr>
          <p:cNvPr id="15" name="Picture 14" descr="IT Modernization Visual 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2800" y="2628000"/>
            <a:ext cx="2951999" cy="3499200"/>
          </a:xfrm>
          <a:prstGeom prst="rect">
            <a:avLst/>
          </a:prstGeom>
        </p:spPr>
      </p:pic>
      <p:pic>
        <p:nvPicPr>
          <p:cNvPr id="16" name="Picture 15" descr="Treatment Assigned Webap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5200" y="3891600"/>
            <a:ext cx="2822400" cy="196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DC8DE029-22B6-4CE0-8E2D-B8C489C73CBC</a:t>
            </a:r>
          </a:p>
        </p:txBody>
      </p:sp>
      <p:pic>
        <p:nvPicPr>
          <p:cNvPr id="3" name="Picture 2" descr="Candy BG5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00" y="2476800"/>
            <a:ext cx="10976400" cy="22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0000" y="4604400"/>
            <a:ext cx="10976400" cy="1548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8400" y="3128400"/>
            <a:ext cx="5612400" cy="540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3200">
                <a:solidFill>
                  <a:srgbClr val="1B2D49"/>
                </a:solidFill>
                <a:latin typeface="Segoe UI Semibold (Headings)"/>
              </a:rPr>
              <a:t>Delivery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400" y="3697200"/>
            <a:ext cx="7628400" cy="262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1B2D49"/>
                </a:solidFill>
                <a:latin typeface="Segoe UI (Body)"/>
              </a:rPr>
              <a:t>Migration groupings and complexity tiers to align execution with business priorities.</a:t>
            </a:r>
          </a:p>
        </p:txBody>
      </p:sp>
      <p:pic>
        <p:nvPicPr>
          <p:cNvPr id="8" name="Picture 7" descr="Checklist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800" y="2941200"/>
            <a:ext cx="1281600" cy="1281600"/>
          </a:xfrm>
          <a:prstGeom prst="rect">
            <a:avLst/>
          </a:prstGeom>
        </p:spPr>
      </p:pic>
      <p:pic>
        <p:nvPicPr>
          <p:cNvPr id="9" name="Picture 8" descr="MicrosoftLogo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0" y="5997600"/>
            <a:ext cx="2015999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065A90FD-3D11-4E25-BA45-05DCCC03DB47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8400" y="4824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Workload Migration Complexity Rating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400" y="10656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Applications are assessed and grouped by migration complexity to estimate the overall effort and resources required. This helps prioritize planning and align technical work with migration timelines.</a:t>
            </a:r>
          </a:p>
        </p:txBody>
      </p:sp>
      <p:pic>
        <p:nvPicPr>
          <p:cNvPr id="7" name="Picture 6" descr="Application Complexity Ta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0" y="1648800"/>
            <a:ext cx="10645200" cy="472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558BA3DC-E1AE-4338-9E8D-E75AB1FAC88F</a:t>
            </a:r>
          </a:p>
        </p:txBody>
      </p:sp>
      <p:pic>
        <p:nvPicPr>
          <p:cNvPr id="3" name="Picture 2" descr="Candy BG3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0000" y="950400"/>
            <a:ext cx="10033200" cy="537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33200" y="6321600"/>
            <a:ext cx="9090000" cy="1332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24000" y="0"/>
            <a:ext cx="289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90400" y="568800"/>
            <a:ext cx="2329200" cy="5400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3200">
                <a:solidFill>
                  <a:srgbClr val="000000"/>
                </a:solidFill>
                <a:latin typeface="Segoe UI Semibold (Headings)"/>
              </a:rPr>
              <a:t>Wave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00" y="1252800"/>
            <a:ext cx="2408400" cy="1339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200">
                <a:solidFill>
                  <a:srgbClr val="000000"/>
                </a:solidFill>
                <a:latin typeface="Aptos"/>
              </a:rPr>
              <a:t>Based on application dependencies a base wave plan has been calculated. The 'Application Complexity' rating for each application has also been used to extrapolate estimated wave duration.</a:t>
            </a:r>
          </a:p>
        </p:txBody>
      </p:sp>
      <p:pic>
        <p:nvPicPr>
          <p:cNvPr id="9" name="Picture 8" descr="Wave Plan Web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425600"/>
            <a:ext cx="8420400" cy="4121999"/>
          </a:xfrm>
          <a:prstGeom prst="rect">
            <a:avLst/>
          </a:prstGeom>
        </p:spPr>
      </p:pic>
      <p:pic>
        <p:nvPicPr>
          <p:cNvPr id="10" name="Picture 9" descr="Wave Plan Webapp Da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0" y="2703600"/>
            <a:ext cx="2469600" cy="784800"/>
          </a:xfrm>
          <a:prstGeom prst="rect">
            <a:avLst/>
          </a:prstGeom>
        </p:spPr>
      </p:pic>
      <p:pic>
        <p:nvPicPr>
          <p:cNvPr id="11" name="Picture 10" descr="Wave Plan Webapp Cou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0" y="3524399"/>
            <a:ext cx="2473200" cy="511200"/>
          </a:xfrm>
          <a:prstGeom prst="rect">
            <a:avLst/>
          </a:prstGeom>
        </p:spPr>
      </p:pic>
      <p:pic>
        <p:nvPicPr>
          <p:cNvPr id="12" name="Picture 11" descr="Wave Plan Webapp App Cou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00" y="4107600"/>
            <a:ext cx="2440800" cy="511200"/>
          </a:xfrm>
          <a:prstGeom prst="rect">
            <a:avLst/>
          </a:prstGeom>
        </p:spPr>
      </p:pic>
      <p:pic>
        <p:nvPicPr>
          <p:cNvPr id="13" name="Picture 12" descr="Wave Plan Webapp Squad Cou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00" y="4680000"/>
            <a:ext cx="2440800" cy="511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B5A85A19-2ABD-4AD0-A6D6-FCE09E9D44CF</a:t>
            </a:r>
          </a:p>
        </p:txBody>
      </p:sp>
      <p:pic>
        <p:nvPicPr>
          <p:cNvPr id="3" name="Picture 2" descr="Candy BG5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00" y="2476800"/>
            <a:ext cx="10976400" cy="22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0000" y="4604400"/>
            <a:ext cx="10976400" cy="1548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8400" y="3128400"/>
            <a:ext cx="5612400" cy="540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3200">
                <a:solidFill>
                  <a:srgbClr val="000000"/>
                </a:solidFill>
                <a:latin typeface="Segoe UI Semibold (Headings)"/>
              </a:rPr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400" y="3697200"/>
            <a:ext cx="7628400" cy="262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Calibri (Body)"/>
              </a:rPr>
              <a:t>Move from planning to execution.</a:t>
            </a:r>
          </a:p>
        </p:txBody>
      </p:sp>
      <p:pic>
        <p:nvPicPr>
          <p:cNvPr id="8" name="Picture 7" descr="Candy Steps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200" y="2912400"/>
            <a:ext cx="1256400" cy="1256400"/>
          </a:xfrm>
          <a:prstGeom prst="rect">
            <a:avLst/>
          </a:prstGeom>
        </p:spPr>
      </p:pic>
      <p:pic>
        <p:nvPicPr>
          <p:cNvPr id="9" name="Picture 8" descr="MicrosoftLogo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00" y="6292800"/>
            <a:ext cx="1645200" cy="3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77139A84-7F86-46C9-9565-9E73AFAE56A3</a:t>
            </a:r>
          </a:p>
        </p:txBody>
      </p:sp>
      <p:pic>
        <p:nvPicPr>
          <p:cNvPr id="3" name="Picture 2" descr="Candy BG2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200" y="413999"/>
            <a:ext cx="1879200" cy="6012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3600">
                <a:solidFill>
                  <a:srgbClr val="1F3353"/>
                </a:solidFill>
                <a:latin typeface="Segoe UI Semibold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200" y="1375200"/>
            <a:ext cx="3096000" cy="413999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Segoe UI Semibold"/>
              </a:rPr>
              <a:t>Executive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600" y="1375200"/>
            <a:ext cx="2944800" cy="413999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Segoe UI Semibold"/>
              </a:rPr>
              <a:t>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7600" y="2070000"/>
            <a:ext cx="21600" cy="1296000"/>
          </a:xfrm>
          <a:prstGeom prst="rect">
            <a:avLst/>
          </a:prstGeom>
          <a:solidFill>
            <a:srgbClr val="CD9B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0" y="1994400"/>
            <a:ext cx="280800" cy="280800"/>
          </a:xfrm>
          <a:prstGeom prst="rect">
            <a:avLst/>
          </a:prstGeom>
        </p:spPr>
      </p:pic>
      <p:pic>
        <p:nvPicPr>
          <p:cNvPr id="9" name="Picture 8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0" y="2617200"/>
            <a:ext cx="280800" cy="280800"/>
          </a:xfrm>
          <a:prstGeom prst="rect">
            <a:avLst/>
          </a:prstGeom>
        </p:spPr>
      </p:pic>
      <p:pic>
        <p:nvPicPr>
          <p:cNvPr id="10" name="Picture 9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0" y="3254399"/>
            <a:ext cx="280800" cy="28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5200" y="19008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Scope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5200" y="25452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Financials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200" y="31860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Approach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3200" y="2070000"/>
            <a:ext cx="21600" cy="2512800"/>
          </a:xfrm>
          <a:prstGeom prst="rect">
            <a:avLst/>
          </a:prstGeom>
          <a:solidFill>
            <a:srgbClr val="CD9B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00" y="1994400"/>
            <a:ext cx="280800" cy="280800"/>
          </a:xfrm>
          <a:prstGeom prst="rect">
            <a:avLst/>
          </a:prstGeom>
        </p:spPr>
      </p:pic>
      <p:pic>
        <p:nvPicPr>
          <p:cNvPr id="16" name="Picture 15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00" y="2617200"/>
            <a:ext cx="280800" cy="280800"/>
          </a:xfrm>
          <a:prstGeom prst="rect">
            <a:avLst/>
          </a:prstGeom>
        </p:spPr>
      </p:pic>
      <p:pic>
        <p:nvPicPr>
          <p:cNvPr id="17" name="Picture 16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00" y="3225600"/>
            <a:ext cx="280800" cy="280800"/>
          </a:xfrm>
          <a:prstGeom prst="rect">
            <a:avLst/>
          </a:prstGeom>
        </p:spPr>
      </p:pic>
      <p:pic>
        <p:nvPicPr>
          <p:cNvPr id="18" name="Picture 17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00" y="3819600"/>
            <a:ext cx="280800" cy="280800"/>
          </a:xfrm>
          <a:prstGeom prst="rect">
            <a:avLst/>
          </a:prstGeom>
        </p:spPr>
      </p:pic>
      <p:pic>
        <p:nvPicPr>
          <p:cNvPr id="19" name="Picture 18" descr="Candy Bubble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00" y="4428000"/>
            <a:ext cx="280800" cy="280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61600" y="19008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Goals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1600" y="25452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Applications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1600" y="31536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6R Treatments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1600" y="37476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App Sizing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1600" y="4359600"/>
            <a:ext cx="3240000" cy="370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800">
                <a:solidFill>
                  <a:srgbClr val="243A5E"/>
                </a:solidFill>
                <a:latin typeface="Segoe UI Semibold"/>
              </a:rPr>
              <a:t>Wave Planning</a:t>
            </a:r>
          </a:p>
        </p:txBody>
      </p:sp>
      <p:pic>
        <p:nvPicPr>
          <p:cNvPr id="25" name="Picture 24" descr="Pill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00" y="4233600"/>
            <a:ext cx="2124000" cy="698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54400" y="4381200"/>
            <a:ext cx="1537199" cy="360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ctr"/>
            <a:r>
              <a:rPr sz="2000">
                <a:solidFill>
                  <a:srgbClr val="243A5E"/>
                </a:solidFill>
                <a:latin typeface="Segoe UI Semibold"/>
              </a:rPr>
              <a:t>Next Steps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3A36-411F-2E1A-75BE-FFA4688B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orful background with a white background">
            <a:extLst>
              <a:ext uri="{FF2B5EF4-FFF2-40B4-BE49-F238E27FC236}">
                <a16:creationId xmlns:a16="http://schemas.microsoft.com/office/drawing/2014/main" id="{07B91A90-4041-B16A-C6AB-B84000753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5" t="43747"/>
          <a:stretch>
            <a:fillRect/>
          </a:stretch>
        </p:blipFill>
        <p:spPr>
          <a:xfrm flipH="1" flipV="1">
            <a:off x="2380" y="444"/>
            <a:ext cx="12190415" cy="68571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6AAC6-738C-5029-4F0D-D8FBF7F86319}"/>
              </a:ext>
            </a:extLst>
          </p:cNvPr>
          <p:cNvSpPr/>
          <p:nvPr/>
        </p:nvSpPr>
        <p:spPr>
          <a:xfrm>
            <a:off x="794" y="231076"/>
            <a:ext cx="12192000" cy="6381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38FCF-6FEE-1FDE-82D2-81A3C2B82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699" y="1415523"/>
            <a:ext cx="7099300" cy="443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56D29F-D704-A0D8-3237-3277E46E4794}"/>
              </a:ext>
            </a:extLst>
          </p:cNvPr>
          <p:cNvSpPr txBox="1"/>
          <p:nvPr/>
        </p:nvSpPr>
        <p:spPr>
          <a:xfrm>
            <a:off x="795" y="-28350"/>
            <a:ext cx="349155" cy="61192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 defTabSz="457154">
              <a:defRPr/>
            </a:pPr>
            <a:r>
              <a:rPr sz="100">
                <a:solidFill>
                  <a:srgbClr val="E6E6E6"/>
                </a:solidFill>
                <a:latin typeface="Segoe UI"/>
              </a:rPr>
              <a:t>183E8B8D-CCE6-45AA-93C0-8CB78C256256</a:t>
            </a:r>
          </a:p>
        </p:txBody>
      </p:sp>
      <p:sp>
        <p:nvSpPr>
          <p:cNvPr id="62" name="Title 70">
            <a:extLst>
              <a:ext uri="{FF2B5EF4-FFF2-40B4-BE49-F238E27FC236}">
                <a16:creationId xmlns:a16="http://schemas.microsoft.com/office/drawing/2014/main" id="{EE6D5C22-2D7B-A4C4-92E1-D0B241D44CFF}"/>
              </a:ext>
            </a:extLst>
          </p:cNvPr>
          <p:cNvSpPr txBox="1">
            <a:spLocks/>
          </p:cNvSpPr>
          <p:nvPr/>
        </p:nvSpPr>
        <p:spPr>
          <a:xfrm>
            <a:off x="435765" y="457266"/>
            <a:ext cx="1101852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defTabSz="45715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tx1"/>
                </a:solidFill>
              </a:rPr>
              <a:t>Migration Pathway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FA5856-6C59-905B-32F7-7EB06D102377}"/>
              </a:ext>
            </a:extLst>
          </p:cNvPr>
          <p:cNvSpPr/>
          <p:nvPr/>
        </p:nvSpPr>
        <p:spPr>
          <a:xfrm>
            <a:off x="5491587" y="2984158"/>
            <a:ext cx="1019448" cy="916626"/>
          </a:xfrm>
          <a:prstGeom prst="ellipse">
            <a:avLst/>
          </a:prstGeom>
          <a:noFill/>
          <a:ln w="53975" cap="flat">
            <a:gradFill flip="none" rotWithShape="1">
              <a:gsLst>
                <a:gs pos="0">
                  <a:srgbClr val="FF5C39"/>
                </a:gs>
                <a:gs pos="51000">
                  <a:srgbClr val="C03BC4"/>
                </a:gs>
                <a:gs pos="100000">
                  <a:srgbClr val="0078D4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/>
          </a:ln>
          <a:effectLst>
            <a:outerShdw blurRad="25400" dist="25400" dir="2700000" algn="tl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>
              <a:spcBef>
                <a:spcPct val="0"/>
              </a:spcBef>
            </a:pPr>
            <a:endParaRPr lang="en-US" sz="1000" kern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3263B-1A85-6F98-D1B0-4D946FC17D77}"/>
              </a:ext>
            </a:extLst>
          </p:cNvPr>
          <p:cNvSpPr/>
          <p:nvPr/>
        </p:nvSpPr>
        <p:spPr>
          <a:xfrm>
            <a:off x="4713762" y="1365665"/>
            <a:ext cx="777825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4016B-E3E4-C070-C49D-ECBF3B69E151}"/>
              </a:ext>
            </a:extLst>
          </p:cNvPr>
          <p:cNvSpPr/>
          <p:nvPr/>
        </p:nvSpPr>
        <p:spPr>
          <a:xfrm>
            <a:off x="1366500" y="1708589"/>
            <a:ext cx="777825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B1BB9791-E91D-E38E-B330-F6F070742323}"/>
              </a:ext>
            </a:extLst>
          </p:cNvPr>
          <p:cNvSpPr/>
          <p:nvPr/>
        </p:nvSpPr>
        <p:spPr bwMode="auto">
          <a:xfrm>
            <a:off x="4675962" y="1305149"/>
            <a:ext cx="1500807" cy="648597"/>
          </a:xfrm>
          <a:prstGeom prst="roundRect">
            <a:avLst>
              <a:gd name="adj" fmla="val 7622"/>
            </a:avLst>
          </a:prstGeom>
          <a:solidFill>
            <a:srgbClr val="F4F4F6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190500" dist="88900" dir="2700000" algn="tl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488" defTabSz="932472" fontAlgn="base">
              <a:spcBef>
                <a:spcPct val="0"/>
              </a:spcBef>
              <a:defRPr/>
            </a:pPr>
            <a:r>
              <a:rPr lang="en-US" sz="1200" kern="0">
                <a:solidFill>
                  <a:srgbClr val="004FA6"/>
                </a:solidFill>
                <a:latin typeface="Segoe Sans Text Semibold" pitchFamily="2" charset="0"/>
                <a:cs typeface="Segoe Sans Text Semibold" pitchFamily="2" charset="0"/>
              </a:rPr>
              <a:t>Discover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Run DMC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Collect server data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Map inventory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F20236-E7AC-22EE-023D-276E5FE00FC1}"/>
              </a:ext>
            </a:extLst>
          </p:cNvPr>
          <p:cNvSpPr/>
          <p:nvPr/>
        </p:nvSpPr>
        <p:spPr>
          <a:xfrm>
            <a:off x="2187661" y="2552582"/>
            <a:ext cx="777825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10DBF-A5D1-D1D2-E936-C64B8D83D5F1}"/>
              </a:ext>
            </a:extLst>
          </p:cNvPr>
          <p:cNvSpPr/>
          <p:nvPr/>
        </p:nvSpPr>
        <p:spPr>
          <a:xfrm>
            <a:off x="2866694" y="4388639"/>
            <a:ext cx="777825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E5D751-3483-A61F-5D93-65CADB098437}"/>
              </a:ext>
            </a:extLst>
          </p:cNvPr>
          <p:cNvSpPr/>
          <p:nvPr/>
        </p:nvSpPr>
        <p:spPr>
          <a:xfrm>
            <a:off x="6038178" y="2104287"/>
            <a:ext cx="1182533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2E6711-1CDD-2706-1F11-F9D9537E89F1}"/>
              </a:ext>
            </a:extLst>
          </p:cNvPr>
          <p:cNvSpPr/>
          <p:nvPr/>
        </p:nvSpPr>
        <p:spPr>
          <a:xfrm>
            <a:off x="7948841" y="3226176"/>
            <a:ext cx="777825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B0BA4-6882-2A63-600D-FE63A2874DCD}"/>
              </a:ext>
            </a:extLst>
          </p:cNvPr>
          <p:cNvSpPr/>
          <p:nvPr/>
        </p:nvSpPr>
        <p:spPr>
          <a:xfrm>
            <a:off x="7535765" y="5279394"/>
            <a:ext cx="777825" cy="26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B6A7385A-AE27-FBA3-9D7B-59F0C5464EC2}"/>
              </a:ext>
            </a:extLst>
          </p:cNvPr>
          <p:cNvSpPr/>
          <p:nvPr/>
        </p:nvSpPr>
        <p:spPr bwMode="auto">
          <a:xfrm>
            <a:off x="1477607" y="2203005"/>
            <a:ext cx="1433662" cy="916627"/>
          </a:xfrm>
          <a:prstGeom prst="roundRect">
            <a:avLst>
              <a:gd name="adj" fmla="val 7622"/>
            </a:avLst>
          </a:prstGeom>
          <a:solidFill>
            <a:srgbClr val="F4F4F6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190500" dist="88900" dir="2700000" algn="tl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27000" defTabSz="932472" fontAlgn="base">
              <a:spcBef>
                <a:spcPct val="0"/>
              </a:spcBef>
              <a:defRPr/>
            </a:pPr>
            <a:r>
              <a:rPr lang="en-US" sz="1200" kern="0">
                <a:solidFill>
                  <a:srgbClr val="004FA6"/>
                </a:solidFill>
                <a:latin typeface="Segoe Sans Text Semibold" pitchFamily="2" charset="0"/>
                <a:cs typeface="Segoe Sans Text Semibold" pitchFamily="2" charset="0"/>
              </a:rPr>
              <a:t>Assess</a:t>
            </a:r>
          </a:p>
          <a:p>
            <a:pPr marL="182563" indent="-127000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Customer Walkthrough</a:t>
            </a:r>
          </a:p>
          <a:p>
            <a:pPr marL="182563" indent="-127000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Review opportunities</a:t>
            </a:r>
          </a:p>
          <a:p>
            <a:pPr marL="182563" indent="-127000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Capture goals</a:t>
            </a:r>
          </a:p>
          <a:p>
            <a:pPr marL="182563" indent="-127000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Tech preferences</a:t>
            </a:r>
          </a:p>
        </p:txBody>
      </p:sp>
      <p:sp>
        <p:nvSpPr>
          <p:cNvPr id="24" name="Rectangle: Rounded Corners 34">
            <a:extLst>
              <a:ext uri="{FF2B5EF4-FFF2-40B4-BE49-F238E27FC236}">
                <a16:creationId xmlns:a16="http://schemas.microsoft.com/office/drawing/2014/main" id="{4B813A9E-E210-F6A4-400E-81585FF6F201}"/>
              </a:ext>
            </a:extLst>
          </p:cNvPr>
          <p:cNvSpPr/>
          <p:nvPr/>
        </p:nvSpPr>
        <p:spPr bwMode="auto">
          <a:xfrm>
            <a:off x="2077367" y="4247331"/>
            <a:ext cx="1589078" cy="996027"/>
          </a:xfrm>
          <a:prstGeom prst="roundRect">
            <a:avLst>
              <a:gd name="adj" fmla="val 7622"/>
            </a:avLst>
          </a:prstGeom>
          <a:solidFill>
            <a:srgbClr val="F4F4F6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190500" dist="88900" dir="2700000" algn="tl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488" defTabSz="932472" fontAlgn="base">
              <a:spcBef>
                <a:spcPct val="0"/>
              </a:spcBef>
              <a:defRPr/>
            </a:pPr>
            <a:r>
              <a:rPr lang="en-US" sz="1200" kern="0">
                <a:solidFill>
                  <a:srgbClr val="004FA6"/>
                </a:solidFill>
                <a:latin typeface="Segoe Sans Text Semibold" pitchFamily="2" charset="0"/>
                <a:cs typeface="Segoe Sans Text Semibold" pitchFamily="2" charset="0"/>
              </a:rPr>
              <a:t>Plan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Modernization targets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6R treatments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Size applications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Wave planning </a:t>
            </a:r>
          </a:p>
          <a:p>
            <a:pPr marL="90488" defTabSz="932472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rPr>
              <a:t>TCO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267C13-04CA-E0B1-39E2-4B8F364B7DF3}"/>
              </a:ext>
            </a:extLst>
          </p:cNvPr>
          <p:cNvGrpSpPr/>
          <p:nvPr/>
        </p:nvGrpSpPr>
        <p:grpSpPr>
          <a:xfrm>
            <a:off x="6126225" y="2247996"/>
            <a:ext cx="3409975" cy="553998"/>
            <a:chOff x="6584473" y="2281085"/>
            <a:chExt cx="3409975" cy="553998"/>
          </a:xfrm>
        </p:grpSpPr>
        <p:sp>
          <p:nvSpPr>
            <p:cNvPr id="28" name="Rectangle: Rounded Corners 38">
              <a:extLst>
                <a:ext uri="{FF2B5EF4-FFF2-40B4-BE49-F238E27FC236}">
                  <a16:creationId xmlns:a16="http://schemas.microsoft.com/office/drawing/2014/main" id="{CF3E8F6A-CECA-AABB-6640-C901E5820CF3}"/>
                </a:ext>
              </a:extLst>
            </p:cNvPr>
            <p:cNvSpPr/>
            <p:nvPr/>
          </p:nvSpPr>
          <p:spPr bwMode="auto">
            <a:xfrm>
              <a:off x="6808878" y="2281085"/>
              <a:ext cx="3185570" cy="553998"/>
            </a:xfrm>
            <a:prstGeom prst="roundRect">
              <a:avLst>
                <a:gd name="adj" fmla="val 7622"/>
              </a:avLst>
            </a:prstGeom>
            <a:solidFill>
              <a:srgbClr val="F4F4F6"/>
            </a:solidFill>
            <a:ln w="9525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190500" dist="88900" dir="2700000" algn="tl" rotWithShape="0">
                <a:srgbClr val="FFFFFF">
                  <a:lumMod val="65000"/>
                  <a:alpha val="20000"/>
                </a:srgb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22250" indent="-166688" defTabSz="932472" fontAlgn="base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04FA6"/>
                  </a:solidFill>
                  <a:latin typeface="Segoe Sans Text Semibold" pitchFamily="2" charset="0"/>
                  <a:cs typeface="Segoe Sans Text Semibold" pitchFamily="2" charset="0"/>
                </a:rPr>
                <a:t>Proposal</a:t>
              </a:r>
            </a:p>
            <a:p>
              <a:pPr marL="222250" indent="-166688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Tailor proposal</a:t>
              </a:r>
            </a:p>
            <a:p>
              <a:pPr marL="222250" indent="-166688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Explore Microsoft programs on offer</a:t>
              </a:r>
            </a:p>
          </p:txBody>
        </p:sp>
        <p:sp>
          <p:nvSpPr>
            <p:cNvPr id="29" name="Flowchart: Connector 46">
              <a:extLst>
                <a:ext uri="{FF2B5EF4-FFF2-40B4-BE49-F238E27FC236}">
                  <a16:creationId xmlns:a16="http://schemas.microsoft.com/office/drawing/2014/main" id="{FAFB0A85-9E24-C45A-C057-C7B87903BA91}"/>
                </a:ext>
              </a:extLst>
            </p:cNvPr>
            <p:cNvSpPr/>
            <p:nvPr/>
          </p:nvSpPr>
          <p:spPr>
            <a:xfrm>
              <a:off x="6584473" y="2409807"/>
              <a:ext cx="182880" cy="182880"/>
            </a:xfrm>
            <a:prstGeom prst="flowChartConnector">
              <a:avLst/>
            </a:prstGeom>
            <a:gradFill flip="none" rotWithShape="1">
              <a:gsLst>
                <a:gs pos="30000">
                  <a:srgbClr val="C03BC4"/>
                </a:gs>
                <a:gs pos="100000">
                  <a:srgbClr val="0078D4"/>
                </a:gs>
                <a:gs pos="0">
                  <a:srgbClr val="F4364F"/>
                </a:gs>
              </a:gsLst>
              <a:path path="circle">
                <a:fillToRect l="100000" t="100000"/>
              </a:path>
              <a:tileRect r="-100000" b="-100000"/>
            </a:gradFill>
            <a:ln w="52388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Segoe Sans Text"/>
                </a:rPr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F98970-0643-154C-7815-9B95F30918DD}"/>
              </a:ext>
            </a:extLst>
          </p:cNvPr>
          <p:cNvGrpSpPr/>
          <p:nvPr/>
        </p:nvGrpSpPr>
        <p:grpSpPr>
          <a:xfrm>
            <a:off x="8847421" y="3805189"/>
            <a:ext cx="1568041" cy="730310"/>
            <a:chOff x="8641703" y="3356899"/>
            <a:chExt cx="1568041" cy="730310"/>
          </a:xfrm>
        </p:grpSpPr>
        <p:sp>
          <p:nvSpPr>
            <p:cNvPr id="32" name="Rectangle: Rounded Corners 39">
              <a:extLst>
                <a:ext uri="{FF2B5EF4-FFF2-40B4-BE49-F238E27FC236}">
                  <a16:creationId xmlns:a16="http://schemas.microsoft.com/office/drawing/2014/main" id="{9CC490DC-58AA-94F4-F613-C2EBAAA11BF9}"/>
                </a:ext>
              </a:extLst>
            </p:cNvPr>
            <p:cNvSpPr/>
            <p:nvPr/>
          </p:nvSpPr>
          <p:spPr bwMode="auto">
            <a:xfrm>
              <a:off x="8867025" y="3356899"/>
              <a:ext cx="1342719" cy="730310"/>
            </a:xfrm>
            <a:prstGeom prst="roundRect">
              <a:avLst>
                <a:gd name="adj" fmla="val 7622"/>
              </a:avLst>
            </a:prstGeom>
            <a:solidFill>
              <a:srgbClr val="F4F4F6"/>
            </a:solidFill>
            <a:ln w="9525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190500" dist="88900" dir="2700000" algn="tl" rotWithShape="0">
                <a:srgbClr val="FFFFFF">
                  <a:lumMod val="65000"/>
                  <a:alpha val="20000"/>
                </a:srgb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4150" indent="-136525" defTabSz="932472" fontAlgn="base">
                <a:spcBef>
                  <a:spcPct val="0"/>
                </a:spcBef>
                <a:defRPr/>
              </a:pPr>
              <a:r>
                <a:rPr lang="en-US" sz="1200" kern="0">
                  <a:solidFill>
                    <a:srgbClr val="004FA6"/>
                  </a:solidFill>
                  <a:latin typeface="Segoe Sans Text Semibold" pitchFamily="2" charset="0"/>
                  <a:cs typeface="Segoe Sans Text Semibold" pitchFamily="2" charset="0"/>
                </a:rPr>
                <a:t>Mobilize</a:t>
              </a:r>
            </a:p>
            <a:p>
              <a:pPr marL="184150" indent="-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Sync Azure Migrate</a:t>
              </a:r>
            </a:p>
            <a:p>
              <a:pPr marL="184150" indent="-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Prep landing zone</a:t>
              </a:r>
            </a:p>
            <a:p>
              <a:pPr marL="184150" indent="-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Application designs</a:t>
              </a:r>
            </a:p>
          </p:txBody>
        </p:sp>
        <p:sp>
          <p:nvSpPr>
            <p:cNvPr id="33" name="Flowchart: Connector 47">
              <a:extLst>
                <a:ext uri="{FF2B5EF4-FFF2-40B4-BE49-F238E27FC236}">
                  <a16:creationId xmlns:a16="http://schemas.microsoft.com/office/drawing/2014/main" id="{F74CA56A-6503-1728-E14B-177A632D19BB}"/>
                </a:ext>
              </a:extLst>
            </p:cNvPr>
            <p:cNvSpPr/>
            <p:nvPr/>
          </p:nvSpPr>
          <p:spPr>
            <a:xfrm>
              <a:off x="8641703" y="3404133"/>
              <a:ext cx="182880" cy="182880"/>
            </a:xfrm>
            <a:prstGeom prst="flowChartConnector">
              <a:avLst/>
            </a:prstGeom>
            <a:gradFill flip="none" rotWithShape="1">
              <a:gsLst>
                <a:gs pos="30000">
                  <a:srgbClr val="C03BC4"/>
                </a:gs>
                <a:gs pos="100000">
                  <a:srgbClr val="0078D4"/>
                </a:gs>
                <a:gs pos="0">
                  <a:srgbClr val="F4364F"/>
                </a:gs>
              </a:gsLst>
              <a:path path="circle">
                <a:fillToRect l="100000" t="100000"/>
              </a:path>
              <a:tileRect r="-100000" b="-100000"/>
            </a:gradFill>
            <a:ln w="52388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Segoe Sans Text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652F97-7103-8FEF-E38A-44DCD1FCDE9E}"/>
              </a:ext>
            </a:extLst>
          </p:cNvPr>
          <p:cNvGrpSpPr/>
          <p:nvPr/>
        </p:nvGrpSpPr>
        <p:grpSpPr>
          <a:xfrm>
            <a:off x="7647590" y="5317592"/>
            <a:ext cx="1665859" cy="816230"/>
            <a:chOff x="8753971" y="5404874"/>
            <a:chExt cx="1665859" cy="816230"/>
          </a:xfrm>
        </p:grpSpPr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id="{7679027A-F497-1245-B0F4-D18F29FC435A}"/>
                </a:ext>
              </a:extLst>
            </p:cNvPr>
            <p:cNvSpPr/>
            <p:nvPr/>
          </p:nvSpPr>
          <p:spPr bwMode="auto">
            <a:xfrm>
              <a:off x="9003890" y="5404874"/>
              <a:ext cx="1415940" cy="816230"/>
            </a:xfrm>
            <a:prstGeom prst="roundRect">
              <a:avLst>
                <a:gd name="adj" fmla="val 7622"/>
              </a:avLst>
            </a:prstGeom>
            <a:solidFill>
              <a:srgbClr val="F4F4F6"/>
            </a:solidFill>
            <a:ln w="9525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190500" dist="88900" dir="2700000" algn="tl" rotWithShape="0">
                <a:srgbClr val="FFFFFF">
                  <a:lumMod val="65000"/>
                  <a:alpha val="20000"/>
                </a:srgb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6525" defTabSz="932472" fontAlgn="base">
                <a:spcBef>
                  <a:spcPct val="0"/>
                </a:spcBef>
                <a:defRPr/>
              </a:pPr>
              <a:r>
                <a:rPr lang="en-US" sz="1200" kern="0">
                  <a:solidFill>
                    <a:srgbClr val="004FA6"/>
                  </a:solidFill>
                  <a:latin typeface="Segoe Sans Text Semibold" pitchFamily="2" charset="0"/>
                  <a:cs typeface="Segoe Sans Text Semibold" pitchFamily="2" charset="0"/>
                </a:rPr>
                <a:t>Migrate</a:t>
              </a:r>
            </a:p>
            <a:p>
              <a:pPr marL="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Rehost</a:t>
              </a:r>
            </a:p>
            <a:p>
              <a:pPr marL="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Re-architect</a:t>
              </a:r>
            </a:p>
            <a:p>
              <a:pPr marL="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 err="1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Replatform</a:t>
              </a:r>
              <a:endParaRPr lang="en-US" sz="900" kern="0">
                <a:solidFill>
                  <a:srgbClr val="000000"/>
                </a:solidFill>
                <a:latin typeface="Segoe Sans Text"/>
                <a:cs typeface="Segoe Sans Text" pitchFamily="2" charset="0"/>
              </a:endParaRPr>
            </a:p>
            <a:p>
              <a:pPr marL="136525" defTabSz="932472" fontAlgn="base">
                <a:spcBef>
                  <a:spcPct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sz="900" kern="0">
                  <a:solidFill>
                    <a:srgbClr val="000000"/>
                  </a:solidFill>
                  <a:latin typeface="Segoe Sans Text"/>
                  <a:cs typeface="Segoe Sans Text" pitchFamily="2" charset="0"/>
                </a:rPr>
                <a:t>Replace</a:t>
              </a:r>
            </a:p>
          </p:txBody>
        </p:sp>
        <p:sp>
          <p:nvSpPr>
            <p:cNvPr id="39" name="Flowchart: Connector 48">
              <a:extLst>
                <a:ext uri="{FF2B5EF4-FFF2-40B4-BE49-F238E27FC236}">
                  <a16:creationId xmlns:a16="http://schemas.microsoft.com/office/drawing/2014/main" id="{763A32BB-0AD8-0AD1-742B-3549AE3CEA33}"/>
                </a:ext>
              </a:extLst>
            </p:cNvPr>
            <p:cNvSpPr/>
            <p:nvPr/>
          </p:nvSpPr>
          <p:spPr>
            <a:xfrm>
              <a:off x="8753971" y="5415034"/>
              <a:ext cx="182880" cy="182880"/>
            </a:xfrm>
            <a:prstGeom prst="flowChartConnector">
              <a:avLst/>
            </a:prstGeom>
            <a:gradFill flip="none" rotWithShape="1">
              <a:gsLst>
                <a:gs pos="30000">
                  <a:srgbClr val="C03BC4"/>
                </a:gs>
                <a:gs pos="100000">
                  <a:srgbClr val="0078D4"/>
                </a:gs>
                <a:gs pos="0">
                  <a:srgbClr val="F4364F"/>
                </a:gs>
              </a:gsLst>
              <a:path path="circle">
                <a:fillToRect l="100000" t="100000"/>
              </a:path>
              <a:tileRect r="-100000" b="-100000"/>
            </a:gradFill>
            <a:ln w="52388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Segoe Sans Text"/>
                </a:rPr>
                <a:t>6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8A291-C350-EFE5-B563-2B4A6F1E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76" y="1329847"/>
            <a:ext cx="195662" cy="1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CF259D-0DE3-73AA-A159-A86CB1B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59" y="2187370"/>
            <a:ext cx="195662" cy="1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5E0E2-F214-5446-0CC8-286D9EA4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88" y="4247331"/>
            <a:ext cx="195662" cy="1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89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F904B0EB-6E0E-44A0-B28B-B6F325EFBCF8</a:t>
            </a:r>
          </a:p>
        </p:txBody>
      </p:sp>
      <p:pic>
        <p:nvPicPr>
          <p:cNvPr id="3" name="Picture 2" descr="Candy BG4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00" y="0"/>
            <a:ext cx="1148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08400" y="518400"/>
            <a:ext cx="2880000" cy="5400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3200">
                <a:solidFill>
                  <a:srgbClr val="1F3353"/>
                </a:solidFill>
                <a:latin typeface="Segoe UI Semibold"/>
              </a:rPr>
              <a:t>Next 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000" y="1263600"/>
            <a:ext cx="9514800" cy="5400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600" b="1">
                <a:solidFill>
                  <a:srgbClr val="1F3353"/>
                </a:solidFill>
                <a:latin typeface="Segoe UI"/>
              </a:rPr>
              <a:t>Align on Quick Wins and Execution
</a:t>
            </a:r>
            <a:r>
              <a:rPr sz="1600">
                <a:solidFill>
                  <a:srgbClr val="1F3353"/>
                </a:solidFill>
                <a:latin typeface="Segoe UI"/>
              </a:rPr>
              <a:t>- Confirm low-complexity workloads as quick win targets from the wave plan.</a:t>
            </a:r>
            <a:r>
              <a:rPr sz="1600">
                <a:latin typeface="Segoe UI"/>
              </a:rPr>
              <a:t>
</a:t>
            </a:r>
            <a:r>
              <a:rPr sz="1600">
                <a:solidFill>
                  <a:srgbClr val="1F3353"/>
                </a:solidFill>
                <a:latin typeface="Segoe UI"/>
              </a:rPr>
              <a:t>- Assign owners, validate readiness, and agree on execution timelines.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000" y="2210400"/>
            <a:ext cx="7920000" cy="5400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600" b="1">
                <a:solidFill>
                  <a:srgbClr val="1F3353"/>
                </a:solidFill>
                <a:latin typeface="Segoe UI"/>
              </a:rPr>
              <a:t>Prepare Platform and Data
</a:t>
            </a:r>
            <a:r>
              <a:rPr sz="1600">
                <a:solidFill>
                  <a:srgbClr val="1F3353"/>
                </a:solidFill>
                <a:latin typeface="Segoe UI"/>
              </a:rPr>
              <a:t>- Prepare landing zone</a:t>
            </a:r>
            <a:r>
              <a:rPr sz="1600">
                <a:latin typeface="Segoe UI"/>
              </a:rPr>
              <a:t>
</a:t>
            </a:r>
            <a:r>
              <a:rPr sz="1600">
                <a:solidFill>
                  <a:srgbClr val="1F3353"/>
                </a:solidFill>
                <a:latin typeface="Segoe UI"/>
              </a:rPr>
              <a:t>- Use Dr Migrate to refine wave actions and surface server-level readiness.</a:t>
            </a:r>
            <a:r>
              <a:rPr sz="1600">
                <a:latin typeface="Segoe UI"/>
              </a:rPr>
              <a:t>
</a:t>
            </a:r>
            <a:r>
              <a:rPr sz="1600">
                <a:solidFill>
                  <a:srgbClr val="1F3353"/>
                </a:solidFill>
                <a:latin typeface="Segoe UI"/>
              </a:rPr>
              <a:t>- Ensure Azure Migrate is connected to maintain up-to-date telemetry with Dr Migrate.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000" y="3434399"/>
            <a:ext cx="10040400" cy="10296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600" b="1">
                <a:solidFill>
                  <a:srgbClr val="1F3353"/>
                </a:solidFill>
                <a:latin typeface="Segoe UI"/>
              </a:rPr>
              <a:t>Explore Microsoft and Partner Support 
</a:t>
            </a:r>
            <a:r>
              <a:rPr sz="1600">
                <a:solidFill>
                  <a:srgbClr val="1F3353"/>
                </a:solidFill>
                <a:latin typeface="Segoe UI"/>
              </a:rPr>
              <a:t>- Review Microsoft programs and partner options to accelerate execution.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599" y="1389600"/>
            <a:ext cx="21600" cy="2242800"/>
          </a:xfrm>
          <a:prstGeom prst="rect">
            <a:avLst/>
          </a:prstGeom>
          <a:solidFill>
            <a:srgbClr val="CD9B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662400" y="1353600"/>
            <a:ext cx="147600" cy="147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D9B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662400" y="2264400"/>
            <a:ext cx="147600" cy="147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D9B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/>
          <p:cNvSpPr/>
          <p:nvPr/>
        </p:nvSpPr>
        <p:spPr>
          <a:xfrm>
            <a:off x="662400" y="3484800"/>
            <a:ext cx="147600" cy="147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D9B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20805C7C-6D40-48DA-ABA3-72F332B1DA58</a:t>
            </a:r>
          </a:p>
        </p:txBody>
      </p:sp>
      <p:pic>
        <p:nvPicPr>
          <p:cNvPr id="3" name="Picture 2" descr="Online Reports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00" y="0"/>
            <a:ext cx="12286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1C0FCE8F-14A3-47A2-B97E-6FA9B7ED237B</a:t>
            </a:r>
          </a:p>
        </p:txBody>
      </p:sp>
      <p:pic>
        <p:nvPicPr>
          <p:cNvPr id="3" name="Picture 2" descr="General Disclaimers Static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00" y="-39600"/>
            <a:ext cx="12207599" cy="6901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AE9391F6-AA96-4A0F-B9C0-D4658F7862C9</a:t>
            </a:r>
          </a:p>
        </p:txBody>
      </p:sp>
      <p:pic>
        <p:nvPicPr>
          <p:cNvPr id="3" name="Picture 2" descr="Thank You Static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0" y="-32400"/>
            <a:ext cx="12193200" cy="6926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1DDBE28A-37FB-40BF-8351-1557056BA761</a:t>
            </a:r>
          </a:p>
        </p:txBody>
      </p:sp>
      <p:pic>
        <p:nvPicPr>
          <p:cNvPr id="3" name="Picture 2" descr="Candy BG5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00" y="2476800"/>
            <a:ext cx="10976400" cy="22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0000" y="4604400"/>
            <a:ext cx="10976400" cy="1548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8400" y="3128400"/>
            <a:ext cx="5612400" cy="540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3200">
                <a:solidFill>
                  <a:srgbClr val="1B2D49"/>
                </a:solidFill>
                <a:latin typeface="Segoe UI Semibold (Headings)"/>
              </a:rPr>
              <a:t>Scope &amp; Financials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400" y="3697200"/>
            <a:ext cx="7628400" cy="262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1B2D49"/>
                </a:solidFill>
                <a:latin typeface="Segoe UI (Body)"/>
              </a:rPr>
              <a:t>Review migration scope and projected TCO</a:t>
            </a:r>
          </a:p>
        </p:txBody>
      </p:sp>
      <p:pic>
        <p:nvPicPr>
          <p:cNvPr id="8" name="Picture 7" descr="Candy Dollar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00" y="3081600"/>
            <a:ext cx="1274400" cy="878400"/>
          </a:xfrm>
          <a:prstGeom prst="rect">
            <a:avLst/>
          </a:prstGeom>
        </p:spPr>
      </p:pic>
      <p:pic>
        <p:nvPicPr>
          <p:cNvPr id="9" name="Picture 8" descr="MicrosoftLogo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00" y="6292800"/>
            <a:ext cx="1645200" cy="3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772C7E37-1D78-46A2-ADBB-07C93366E230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62400" y="4824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Planning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00" y="10224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This view summarizes the current state of your environment, highlighting infrastructure scale, efficiency, modernization potential, and end-of-life risks. These insights inform migration strategy, workload prioritization, and cost optimization opportunities across your estate.</a:t>
            </a:r>
          </a:p>
        </p:txBody>
      </p:sp>
      <p:pic>
        <p:nvPicPr>
          <p:cNvPr id="7" name="Picture 6" descr="Planning Sc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0" y="1695600"/>
            <a:ext cx="9424800" cy="475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059E4661-284A-444F-B948-5C07A047F9CA</a:t>
            </a:r>
          </a:p>
        </p:txBody>
      </p:sp>
      <p:pic>
        <p:nvPicPr>
          <p:cNvPr id="3" name="Picture 2" descr="Candy BG6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600" y="554400"/>
            <a:ext cx="3204000" cy="9072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Modelling Details &amp; Assumptions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999" y="1720800"/>
            <a:ext cx="3067200" cy="6912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The following inputs were used to generate the financial insights presented in this pack.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8000" y="532800"/>
            <a:ext cx="7876800" cy="58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88000" y="6249600"/>
            <a:ext cx="7876800" cy="1512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Purple Box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0" y="2552400"/>
            <a:ext cx="3031200" cy="182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00" y="2905200"/>
            <a:ext cx="2721600" cy="2916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Segoe UI"/>
              </a:rPr>
              <a:t>You're In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00" y="3308400"/>
            <a:ext cx="2649600" cy="723599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ctr"/>
            <a:r>
              <a:rPr sz="1100">
                <a:solidFill>
                  <a:srgbClr val="FFFFFF"/>
                </a:solidFill>
                <a:latin typeface="Calibri (Body)"/>
              </a:rPr>
              <a:t>Cost assumptions in this report are fully configurable in Dr Migrate. You can update inputs and regenerate this report to reflect revised models.</a:t>
            </a:r>
          </a:p>
        </p:txBody>
      </p:sp>
      <p:pic>
        <p:nvPicPr>
          <p:cNvPr id="11" name="Picture 10" descr="Modelling Assumptions Advanc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00" y="824400"/>
            <a:ext cx="7124400" cy="345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7600" y="4341600"/>
            <a:ext cx="6476399" cy="2772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500">
                <a:solidFill>
                  <a:srgbClr val="000000"/>
                </a:solidFill>
                <a:latin typeface="Calibri (Body)"/>
                <a:hlinkClick r:id="rId5"/>
              </a:rPr>
              <a:t>Forrester - Total Economic Impact Report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F8D3C9A1-6B2E-4F75-A7D9-1C4B8E2F0A3C</a:t>
            </a:r>
          </a:p>
        </p:txBody>
      </p:sp>
      <p:pic>
        <p:nvPicPr>
          <p:cNvPr id="3" name="Picture 2" descr="Candy BG3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0000" y="950400"/>
            <a:ext cx="10033200" cy="537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33200" y="6321600"/>
            <a:ext cx="9090000" cy="1332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ubtle Gradient Box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0" y="-100800"/>
            <a:ext cx="4060800" cy="705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600" y="554400"/>
            <a:ext cx="28476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ctr"/>
            <a:r>
              <a:rPr sz="2800" b="1">
                <a:solidFill>
                  <a:srgbClr val="000000"/>
                </a:solidFill>
                <a:latin typeface="Segoe UI Semibold"/>
              </a:rPr>
              <a:t>TCO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800" y="1220400"/>
            <a:ext cx="3265200" cy="24156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pPr algn="l"/>
            <a:r>
              <a:rPr sz="1400">
                <a:solidFill>
                  <a:srgbClr val="000000"/>
                </a:solidFill>
                <a:latin typeface="Aptos"/>
              </a:rPr>
              <a:t>This report provides an executive-level snapshot of the optimization and modernization planning completed for the environment.</a:t>
            </a:r>
            <a:r>
              <a:rPr sz="1400">
                <a:latin typeface="Aptos"/>
              </a:rPr>
              <a:t>
</a:t>
            </a:r>
            <a:r>
              <a:rPr sz="1400">
                <a:solidFill>
                  <a:srgbClr val="000000"/>
                </a:solidFill>
                <a:latin typeface="Aptos"/>
              </a:rPr>
              <a:t>By aligning workloads to the most efficient Azure platforms and leveraging modernization opportunities, the analysis highlights significant savings potential alongside operational improvements.</a:t>
            </a:r>
          </a:p>
        </p:txBody>
      </p:sp>
      <p:pic>
        <p:nvPicPr>
          <p:cNvPr id="9" name="Picture 8" descr="TCO Summary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400" y="1267200"/>
            <a:ext cx="3380400" cy="2286000"/>
          </a:xfrm>
          <a:prstGeom prst="rect">
            <a:avLst/>
          </a:prstGeom>
        </p:spPr>
      </p:pic>
      <p:pic>
        <p:nvPicPr>
          <p:cNvPr id="10" name="Picture 9" descr="TCO Summary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200" y="3823199"/>
            <a:ext cx="5389200" cy="2221200"/>
          </a:xfrm>
          <a:prstGeom prst="rect">
            <a:avLst/>
          </a:prstGeom>
        </p:spPr>
      </p:pic>
      <p:pic>
        <p:nvPicPr>
          <p:cNvPr id="11" name="Picture 10" descr="See Online Report_compress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00" y="5155200"/>
            <a:ext cx="2775600" cy="9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D2DF3B71-F394-4BC8-9035-A5ED9CD749EA</a:t>
            </a:r>
          </a:p>
        </p:txBody>
      </p:sp>
      <p:pic>
        <p:nvPicPr>
          <p:cNvPr id="3" name="Picture 2" descr="Candy BG8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62400" y="586800"/>
            <a:ext cx="112068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2800">
                <a:solidFill>
                  <a:srgbClr val="1B2D49"/>
                </a:solidFill>
                <a:latin typeface="Segoe UI Semibold (Headings)"/>
              </a:rPr>
              <a:t>Cost Distribution by Treatment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400" y="1227600"/>
            <a:ext cx="107964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This view breaks down the total cost savings by each 6R migration treatment. By grouping applications by their assigned treatment, you can see how each migration approach impacts cost - both in absolute dollar savings and as a percentage reduction from on-premises spend.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4969BE-7D71-4ECB-8B69-8697031E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59" y="2891510"/>
            <a:ext cx="335439" cy="150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B35DEA-9B86-30D2-F26C-C3A601B22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3" y="2214694"/>
            <a:ext cx="7772400" cy="1426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EC053E-D198-36ED-C40C-604018053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" y="3974014"/>
            <a:ext cx="3097848" cy="20920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20C91939-BCA1-417C-B41F-2137ECE591F7</a:t>
            </a:r>
          </a:p>
        </p:txBody>
      </p:sp>
      <p:pic>
        <p:nvPicPr>
          <p:cNvPr id="3" name="Picture 2" descr="Candy BG4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0400"/>
            <a:ext cx="12193200" cy="63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3999" y="507600"/>
            <a:ext cx="8600400" cy="540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3200">
                <a:solidFill>
                  <a:srgbClr val="1B2D49"/>
                </a:solidFill>
                <a:latin typeface="Segoe UI Semibold (Headings)"/>
              </a:rPr>
              <a:t>How Azure Reduces Operational Overhead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999" y="1148400"/>
            <a:ext cx="12031200" cy="478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Aptos"/>
              </a:rPr>
              <a:t>Azure modernization doesn't just reduce cost - it unlocks scale. Fewer hours, fewer tickets, more systems under management.</a:t>
            </a:r>
            <a:r>
              <a:rPr sz="1400">
                <a:latin typeface="Aptos"/>
              </a:rPr>
              <a:t>
</a:t>
            </a:r>
            <a:r>
              <a:rPr sz="1400" b="1">
                <a:solidFill>
                  <a:srgbClr val="000000"/>
                </a:solidFill>
                <a:latin typeface="Aptos"/>
              </a:rPr>
              <a:t>Less admin, more impact.</a:t>
            </a:r>
          </a:p>
        </p:txBody>
      </p:sp>
      <p:pic>
        <p:nvPicPr>
          <p:cNvPr id="7" name="Picture 6" descr="Productivity Summary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9" y="1728000"/>
            <a:ext cx="11048400" cy="461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00"/>
            <a:ext cx="349200" cy="612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sz="100">
                <a:solidFill>
                  <a:srgbClr val="E6E6E6"/>
                </a:solidFill>
                <a:latin typeface="Segoe UI"/>
              </a:rPr>
              <a:t>D9AE2187-72D0-4D1B-AC1D-251C214D251A</a:t>
            </a:r>
          </a:p>
        </p:txBody>
      </p:sp>
      <p:pic>
        <p:nvPicPr>
          <p:cNvPr id="3" name="Picture 2" descr="Candy BG5_compres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00" y="2476800"/>
            <a:ext cx="10976400" cy="22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0000" y="4604400"/>
            <a:ext cx="10976400" cy="154800"/>
          </a:xfrm>
          <a:prstGeom prst="rect">
            <a:avLst/>
          </a:prstGeom>
          <a:solidFill>
            <a:srgbClr val="8165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8400" y="3128400"/>
            <a:ext cx="5612400" cy="5400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3200">
                <a:solidFill>
                  <a:srgbClr val="1B2D49"/>
                </a:solidFill>
                <a:latin typeface="Segoe UI Semibold (Headings)"/>
              </a:rPr>
              <a:t>Strategic Migration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400" y="3697200"/>
            <a:ext cx="7628400" cy="262800"/>
          </a:xfrm>
          <a:prstGeom prst="rect">
            <a:avLst/>
          </a:prstGeom>
          <a:noFill/>
        </p:spPr>
        <p:txBody>
          <a:bodyPr wrap="square" lIns="0" tIns="0" anchor="ctr">
            <a:spAutoFit/>
          </a:bodyPr>
          <a:lstStyle/>
          <a:p>
            <a:r>
              <a:rPr sz="1400">
                <a:solidFill>
                  <a:srgbClr val="1B2D49"/>
                </a:solidFill>
                <a:latin typeface="Segoe UI (Body)"/>
              </a:rPr>
              <a:t>Detailed roadmap outlining priorities, timelines, and migration actions.</a:t>
            </a:r>
          </a:p>
        </p:txBody>
      </p:sp>
      <p:pic>
        <p:nvPicPr>
          <p:cNvPr id="8" name="Picture 7" descr="Chess Pieces_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00" y="2808000"/>
            <a:ext cx="1234800" cy="1234800"/>
          </a:xfrm>
          <a:prstGeom prst="rect">
            <a:avLst/>
          </a:prstGeom>
        </p:spPr>
      </p:pic>
      <p:pic>
        <p:nvPicPr>
          <p:cNvPr id="9" name="Picture 8" descr="MicrosoftLogo_compress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0" y="5997600"/>
            <a:ext cx="2015999" cy="3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861</Words>
  <Application>Microsoft Macintosh PowerPoint</Application>
  <PresentationFormat>Custom</PresentationFormat>
  <Paragraphs>116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Arial</vt:lpstr>
      <vt:lpstr>Calibri</vt:lpstr>
      <vt:lpstr>Calibri (Body)</vt:lpstr>
      <vt:lpstr>Segoe Sans Text</vt:lpstr>
      <vt:lpstr>Segoe Sans Text Semibold</vt:lpstr>
      <vt:lpstr>Segoe UI</vt:lpstr>
      <vt:lpstr>Segoe UI (Body)</vt:lpstr>
      <vt:lpstr>Segoe UI Semibold</vt:lpstr>
      <vt:lpstr>Segoe UI Semibold (Headings)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Andy Lyons</cp:lastModifiedBy>
  <cp:revision>4</cp:revision>
  <dcterms:created xsi:type="dcterms:W3CDTF">2013-01-27T09:14:16Z</dcterms:created>
  <dcterms:modified xsi:type="dcterms:W3CDTF">2025-09-03T13:31:17Z</dcterms:modified>
  <cp:category/>
</cp:coreProperties>
</file>